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7" r:id="rId2"/>
    <p:sldId id="258" r:id="rId3"/>
    <p:sldId id="256" r:id="rId4"/>
    <p:sldId id="259" r:id="rId5"/>
    <p:sldId id="260" r:id="rId6"/>
    <p:sldId id="262" r:id="rId7"/>
    <p:sldId id="263" r:id="rId8"/>
    <p:sldId id="264"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6405"/>
  </p:normalViewPr>
  <p:slideViewPr>
    <p:cSldViewPr snapToGrid="0">
      <p:cViewPr varScale="1">
        <p:scale>
          <a:sx n="131" d="100"/>
          <a:sy n="131" d="100"/>
        </p:scale>
        <p:origin x="1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6E0821-76D1-EE4F-8CFB-B6FA4277B33E}" type="datetimeFigureOut">
              <a:rPr lang="en-US" smtClean="0"/>
              <a:t>8/6/23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2620142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E0821-76D1-EE4F-8CFB-B6FA4277B33E}" type="datetimeFigureOut">
              <a:rPr lang="en-US" smtClean="0"/>
              <a:t>8/6/23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390817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E0821-76D1-EE4F-8CFB-B6FA4277B33E}" type="datetimeFigureOut">
              <a:rPr lang="en-US" smtClean="0"/>
              <a:t>8/6/23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16627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E0821-76D1-EE4F-8CFB-B6FA4277B33E}" type="datetimeFigureOut">
              <a:rPr lang="en-US" smtClean="0"/>
              <a:t>8/6/23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323531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6E0821-76D1-EE4F-8CFB-B6FA4277B33E}" type="datetimeFigureOut">
              <a:rPr lang="en-US" smtClean="0"/>
              <a:t>8/6/23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125907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6E0821-76D1-EE4F-8CFB-B6FA4277B33E}" type="datetimeFigureOut">
              <a:rPr lang="en-US" smtClean="0"/>
              <a:t>8/6/23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3865951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6E0821-76D1-EE4F-8CFB-B6FA4277B33E}" type="datetimeFigureOut">
              <a:rPr lang="en-US" smtClean="0"/>
              <a:t>8/6/23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238907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6E0821-76D1-EE4F-8CFB-B6FA4277B33E}" type="datetimeFigureOut">
              <a:rPr lang="en-US" smtClean="0"/>
              <a:t>8/6/23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236948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E0821-76D1-EE4F-8CFB-B6FA4277B33E}" type="datetimeFigureOut">
              <a:rPr lang="en-US" smtClean="0"/>
              <a:t>8/6/23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3158560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6E0821-76D1-EE4F-8CFB-B6FA4277B33E}" type="datetimeFigureOut">
              <a:rPr lang="en-US" smtClean="0"/>
              <a:t>8/6/23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302761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6E0821-76D1-EE4F-8CFB-B6FA4277B33E}" type="datetimeFigureOut">
              <a:rPr lang="en-US" smtClean="0"/>
              <a:t>8/6/23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C10164-BD0F-DE4E-BDB6-C839A04F0164}" type="slidenum">
              <a:rPr lang="en-US" smtClean="0"/>
              <a:t>‹#›</a:t>
            </a:fld>
            <a:endParaRPr lang="en-US"/>
          </a:p>
        </p:txBody>
      </p:sp>
    </p:spTree>
    <p:extLst>
      <p:ext uri="{BB962C8B-B14F-4D97-AF65-F5344CB8AC3E}">
        <p14:creationId xmlns:p14="http://schemas.microsoft.com/office/powerpoint/2010/main" val="159731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55CBF-4315-7047-A51C-12BD2C9529DE}" type="datetimeFigureOut">
              <a:rPr lang="en-US" smtClean="0"/>
              <a:t>8/6/23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10164-BD0F-DE4E-BDB6-C839A04F0164}" type="slidenum">
              <a:rPr lang="en-US" smtClean="0"/>
              <a:t>‹#›</a:t>
            </a:fld>
            <a:endParaRPr lang="en-US"/>
          </a:p>
        </p:txBody>
      </p:sp>
    </p:spTree>
    <p:extLst>
      <p:ext uri="{BB962C8B-B14F-4D97-AF65-F5344CB8AC3E}">
        <p14:creationId xmlns:p14="http://schemas.microsoft.com/office/powerpoint/2010/main" val="22576689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T_ivwsIWYOw?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pixabay.com/es/orange-ronda-c%C3%ADrculo-pintura-1210526/"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hyperlink" Target="https://www.pngall.com/tl/light-speed-pn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vexels.com/vectors/preview/46869/85-free-vintage-vector-ornaments" TargetMode="External"/><Relationship Id="rId3" Type="http://schemas.openxmlformats.org/officeDocument/2006/relationships/hyperlink" Target="https://victorian-lady.deviantart.com/art/Scrollwork-9-Gold-633570830" TargetMode="External"/><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hyperlink" Target="https://makiskan.deviantart.com/art/Mirror-1-PNG-665144459" TargetMode="External"/><Relationship Id="rId10" Type="http://schemas.openxmlformats.org/officeDocument/2006/relationships/hyperlink" Target="https://pixabay.com/pt/linha-divis%C3%B3ria-separadores-colorido-2461548/" TargetMode="External"/><Relationship Id="rId4" Type="http://schemas.openxmlformats.org/officeDocument/2006/relationships/image" Target="../media/image2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pic>
        <p:nvPicPr>
          <p:cNvPr id="9" name="Picture 8" descr="GlobCntr-RoundLogo.png">
            <a:extLst>
              <a:ext uri="{FF2B5EF4-FFF2-40B4-BE49-F238E27FC236}">
                <a16:creationId xmlns:a16="http://schemas.microsoft.com/office/drawing/2014/main" id="{F43EB766-974F-C0A8-D2C0-C1E08501C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030" y="289004"/>
            <a:ext cx="1879140" cy="1839208"/>
          </a:xfrm>
          <a:prstGeom prst="rect">
            <a:avLst/>
          </a:prstGeom>
        </p:spPr>
      </p:pic>
      <p:sp>
        <p:nvSpPr>
          <p:cNvPr id="10" name="Title 1">
            <a:extLst>
              <a:ext uri="{FF2B5EF4-FFF2-40B4-BE49-F238E27FC236}">
                <a16:creationId xmlns:a16="http://schemas.microsoft.com/office/drawing/2014/main" id="{EB4647E7-82CC-60A8-1482-2E55AABB1BB4}"/>
              </a:ext>
            </a:extLst>
          </p:cNvPr>
          <p:cNvSpPr txBox="1">
            <a:spLocks/>
          </p:cNvSpPr>
          <p:nvPr/>
        </p:nvSpPr>
        <p:spPr>
          <a:xfrm>
            <a:off x="2604298" y="779096"/>
            <a:ext cx="6275694" cy="1038550"/>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0070C0"/>
                </a:solidFill>
                <a:latin typeface="Apple Chancery"/>
                <a:cs typeface="Apple Chancery"/>
              </a:rPr>
              <a:t>Welcome Home!</a:t>
            </a:r>
          </a:p>
        </p:txBody>
      </p:sp>
      <p:sp>
        <p:nvSpPr>
          <p:cNvPr id="11" name="TextBox 10">
            <a:extLst>
              <a:ext uri="{FF2B5EF4-FFF2-40B4-BE49-F238E27FC236}">
                <a16:creationId xmlns:a16="http://schemas.microsoft.com/office/drawing/2014/main" id="{988BE550-E4FA-1E21-097D-AE3ABF0618C9}"/>
              </a:ext>
            </a:extLst>
          </p:cNvPr>
          <p:cNvSpPr txBox="1"/>
          <p:nvPr/>
        </p:nvSpPr>
        <p:spPr>
          <a:xfrm>
            <a:off x="2525114" y="2022410"/>
            <a:ext cx="6434062" cy="523220"/>
          </a:xfrm>
          <a:prstGeom prst="rect">
            <a:avLst/>
          </a:prstGeom>
          <a:noFill/>
        </p:spPr>
        <p:txBody>
          <a:bodyPr wrap="square" rtlCol="0">
            <a:spAutoFit/>
          </a:bodyPr>
          <a:lstStyle/>
          <a:p>
            <a:r>
              <a:rPr lang="en-US" sz="2800" dirty="0">
                <a:solidFill>
                  <a:srgbClr val="0070C0"/>
                </a:solidFill>
                <a:latin typeface="Apple Chancery"/>
                <a:cs typeface="Apple Chancery"/>
              </a:rPr>
              <a:t>Unity Center for Y</a:t>
            </a:r>
            <a:r>
              <a:rPr lang="en-US" sz="2800" dirty="0">
                <a:solidFill>
                  <a:srgbClr val="0070C0"/>
                </a:solidFill>
                <a:latin typeface="Wingdings" pitchFamily="2" charset="2"/>
                <a:cs typeface="Apple Chancery"/>
              </a:rPr>
              <a:t>[</a:t>
            </a:r>
            <a:r>
              <a:rPr lang="en-US" sz="2800" dirty="0">
                <a:solidFill>
                  <a:srgbClr val="0070C0"/>
                </a:solidFill>
                <a:latin typeface="Apple Chancery"/>
                <a:cs typeface="Apple Chancery"/>
              </a:rPr>
              <a:t>Universal Prosperity</a:t>
            </a:r>
          </a:p>
        </p:txBody>
      </p:sp>
      <p:pic>
        <p:nvPicPr>
          <p:cNvPr id="15" name="Picture 14">
            <a:extLst>
              <a:ext uri="{FF2B5EF4-FFF2-40B4-BE49-F238E27FC236}">
                <a16:creationId xmlns:a16="http://schemas.microsoft.com/office/drawing/2014/main" id="{D8B76977-7FBB-EB4C-45D0-8522A910769D}"/>
              </a:ext>
            </a:extLst>
          </p:cNvPr>
          <p:cNvPicPr>
            <a:picLocks noChangeAspect="1"/>
          </p:cNvPicPr>
          <p:nvPr/>
        </p:nvPicPr>
        <p:blipFill>
          <a:blip r:embed="rId3"/>
          <a:stretch>
            <a:fillRect/>
          </a:stretch>
        </p:blipFill>
        <p:spPr>
          <a:xfrm rot="986053">
            <a:off x="3387838" y="4236836"/>
            <a:ext cx="1116335" cy="1719276"/>
          </a:xfrm>
          <a:prstGeom prst="rect">
            <a:avLst/>
          </a:prstGeom>
        </p:spPr>
      </p:pic>
      <p:sp>
        <p:nvSpPr>
          <p:cNvPr id="13" name="TextBox 12">
            <a:extLst>
              <a:ext uri="{FF2B5EF4-FFF2-40B4-BE49-F238E27FC236}">
                <a16:creationId xmlns:a16="http://schemas.microsoft.com/office/drawing/2014/main" id="{465A7F74-6805-BF48-638E-958B08B7D237}"/>
              </a:ext>
            </a:extLst>
          </p:cNvPr>
          <p:cNvSpPr txBox="1"/>
          <p:nvPr/>
        </p:nvSpPr>
        <p:spPr>
          <a:xfrm>
            <a:off x="3873598" y="5247588"/>
            <a:ext cx="4192866" cy="461665"/>
          </a:xfrm>
          <a:prstGeom prst="rect">
            <a:avLst/>
          </a:prstGeom>
          <a:noFill/>
        </p:spPr>
        <p:txBody>
          <a:bodyPr wrap="square" rtlCol="0">
            <a:spAutoFit/>
          </a:bodyPr>
          <a:lstStyle/>
          <a:p>
            <a:r>
              <a:rPr lang="en-US" sz="2400" dirty="0">
                <a:solidFill>
                  <a:srgbClr val="0070C0"/>
                </a:solidFill>
                <a:latin typeface="Apple Chancery"/>
                <a:cs typeface="Apple Chancery"/>
              </a:rPr>
              <a:t>Revs. Drs. Bil &amp; Cher Holton</a:t>
            </a:r>
          </a:p>
        </p:txBody>
      </p:sp>
      <p:pic>
        <p:nvPicPr>
          <p:cNvPr id="12" name="Picture 11">
            <a:extLst>
              <a:ext uri="{FF2B5EF4-FFF2-40B4-BE49-F238E27FC236}">
                <a16:creationId xmlns:a16="http://schemas.microsoft.com/office/drawing/2014/main" id="{E14CCC1B-C8A9-8354-FBA4-E7B12D64846A}"/>
              </a:ext>
            </a:extLst>
          </p:cNvPr>
          <p:cNvPicPr>
            <a:picLocks noChangeAspect="1"/>
          </p:cNvPicPr>
          <p:nvPr/>
        </p:nvPicPr>
        <p:blipFill>
          <a:blip r:embed="rId4"/>
          <a:stretch>
            <a:fillRect/>
          </a:stretch>
        </p:blipFill>
        <p:spPr>
          <a:xfrm>
            <a:off x="4327169" y="2953367"/>
            <a:ext cx="2715658" cy="1767333"/>
          </a:xfrm>
          <a:prstGeom prst="rect">
            <a:avLst/>
          </a:prstGeom>
        </p:spPr>
      </p:pic>
    </p:spTree>
    <p:extLst>
      <p:ext uri="{BB962C8B-B14F-4D97-AF65-F5344CB8AC3E}">
        <p14:creationId xmlns:p14="http://schemas.microsoft.com/office/powerpoint/2010/main" val="299340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pic>
        <p:nvPicPr>
          <p:cNvPr id="3" name="Picture 2">
            <a:extLst>
              <a:ext uri="{FF2B5EF4-FFF2-40B4-BE49-F238E27FC236}">
                <a16:creationId xmlns:a16="http://schemas.microsoft.com/office/drawing/2014/main" id="{03781965-D323-8D27-4900-58375DD0698E}"/>
              </a:ext>
            </a:extLst>
          </p:cNvPr>
          <p:cNvPicPr>
            <a:picLocks noChangeAspect="1"/>
          </p:cNvPicPr>
          <p:nvPr/>
        </p:nvPicPr>
        <p:blipFill rotWithShape="1">
          <a:blip r:embed="rId2"/>
          <a:srcRect t="30680"/>
          <a:stretch/>
        </p:blipFill>
        <p:spPr>
          <a:xfrm>
            <a:off x="813613" y="1391055"/>
            <a:ext cx="7914800" cy="3796420"/>
          </a:xfrm>
          <a:prstGeom prst="rect">
            <a:avLst/>
          </a:prstGeom>
        </p:spPr>
      </p:pic>
    </p:spTree>
    <p:extLst>
      <p:ext uri="{BB962C8B-B14F-4D97-AF65-F5344CB8AC3E}">
        <p14:creationId xmlns:p14="http://schemas.microsoft.com/office/powerpoint/2010/main" val="248459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The Climb - Miley Cyrus (Lyrics)">
            <a:hlinkClick r:id="" action="ppaction://media"/>
            <a:extLst>
              <a:ext uri="{FF2B5EF4-FFF2-40B4-BE49-F238E27FC236}">
                <a16:creationId xmlns:a16="http://schemas.microsoft.com/office/drawing/2014/main" id="{3FF893BC-DA9C-1F5D-E5EC-3E8122BF9F70}"/>
              </a:ext>
            </a:extLst>
          </p:cNvPr>
          <p:cNvPicPr>
            <a:picLocks noRot="1" noChangeAspect="1"/>
          </p:cNvPicPr>
          <p:nvPr>
            <a:videoFile r:link="rId1"/>
          </p:nvPr>
        </p:nvPicPr>
        <p:blipFill>
          <a:blip r:embed="rId3"/>
          <a:stretch>
            <a:fillRect/>
          </a:stretch>
        </p:blipFill>
        <p:spPr>
          <a:xfrm>
            <a:off x="846306" y="890786"/>
            <a:ext cx="7634536" cy="4313512"/>
          </a:xfrm>
          <a:prstGeom prst="rect">
            <a:avLst/>
          </a:prstGeom>
        </p:spPr>
      </p:pic>
      <p:sp>
        <p:nvSpPr>
          <p:cNvPr id="5" name="TextBox 4">
            <a:extLst>
              <a:ext uri="{FF2B5EF4-FFF2-40B4-BE49-F238E27FC236}">
                <a16:creationId xmlns:a16="http://schemas.microsoft.com/office/drawing/2014/main" id="{9B1884D9-3253-3B91-C8AB-846CEBC55175}"/>
              </a:ext>
            </a:extLst>
          </p:cNvPr>
          <p:cNvSpPr txBox="1"/>
          <p:nvPr/>
        </p:nvSpPr>
        <p:spPr>
          <a:xfrm>
            <a:off x="5865779" y="5924550"/>
            <a:ext cx="2889115" cy="415498"/>
          </a:xfrm>
          <a:prstGeom prst="rect">
            <a:avLst/>
          </a:prstGeom>
          <a:noFill/>
        </p:spPr>
        <p:txBody>
          <a:bodyPr wrap="square" rtlCol="0">
            <a:spAutoFit/>
          </a:bodyPr>
          <a:lstStyle/>
          <a:p>
            <a:r>
              <a:rPr lang="en-US" sz="1050" i="1" dirty="0">
                <a:solidFill>
                  <a:schemeClr val="tx1">
                    <a:lumMod val="65000"/>
                    <a:lumOff val="35000"/>
                  </a:schemeClr>
                </a:solidFill>
              </a:rPr>
              <a:t>The Climb, by Miley Cyrus -- With permission: </a:t>
            </a:r>
          </a:p>
          <a:p>
            <a:r>
              <a:rPr lang="en-US" sz="1050" i="1" dirty="0">
                <a:solidFill>
                  <a:schemeClr val="tx1">
                    <a:lumMod val="65000"/>
                    <a:lumOff val="35000"/>
                  </a:schemeClr>
                </a:solidFill>
              </a:rPr>
              <a:t>        https://</a:t>
            </a:r>
            <a:r>
              <a:rPr lang="en-US" sz="1050" i="1" dirty="0" err="1">
                <a:solidFill>
                  <a:schemeClr val="tx1">
                    <a:lumMod val="65000"/>
                    <a:lumOff val="35000"/>
                  </a:schemeClr>
                </a:solidFill>
              </a:rPr>
              <a:t>youtu.be</a:t>
            </a:r>
            <a:r>
              <a:rPr lang="en-US" sz="1050" i="1" dirty="0">
                <a:solidFill>
                  <a:schemeClr val="tx1">
                    <a:lumMod val="65000"/>
                    <a:lumOff val="35000"/>
                  </a:schemeClr>
                </a:solidFill>
              </a:rPr>
              <a:t>/</a:t>
            </a:r>
            <a:r>
              <a:rPr lang="en-US" sz="1050" i="1" dirty="0" err="1">
                <a:solidFill>
                  <a:schemeClr val="tx1">
                    <a:lumMod val="65000"/>
                    <a:lumOff val="35000"/>
                  </a:schemeClr>
                </a:solidFill>
              </a:rPr>
              <a:t>T_ivwsIWYOw</a:t>
            </a:r>
            <a:r>
              <a:rPr lang="en-US" sz="1050" i="1" dirty="0">
                <a:solidFill>
                  <a:schemeClr val="tx1">
                    <a:lumMod val="65000"/>
                    <a:lumOff val="35000"/>
                  </a:schemeClr>
                </a:solidFill>
              </a:rPr>
              <a:t>`</a:t>
            </a:r>
          </a:p>
        </p:txBody>
      </p:sp>
    </p:spTree>
    <p:extLst>
      <p:ext uri="{BB962C8B-B14F-4D97-AF65-F5344CB8AC3E}">
        <p14:creationId xmlns:p14="http://schemas.microsoft.com/office/powerpoint/2010/main" val="102440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2F10DC-765A-2A2F-7B75-C35D1DC54E86}"/>
              </a:ext>
            </a:extLst>
          </p:cNvPr>
          <p:cNvPicPr>
            <a:picLocks noChangeAspect="1"/>
          </p:cNvPicPr>
          <p:nvPr/>
        </p:nvPicPr>
        <p:blipFill>
          <a:blip r:embed="rId2"/>
          <a:stretch>
            <a:fillRect/>
          </a:stretch>
        </p:blipFill>
        <p:spPr>
          <a:xfrm>
            <a:off x="4829420" y="1938866"/>
            <a:ext cx="981413" cy="981413"/>
          </a:xfrm>
          <a:prstGeom prst="rect">
            <a:avLst/>
          </a:prstGeom>
        </p:spPr>
      </p:pic>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sp>
        <p:nvSpPr>
          <p:cNvPr id="2" name="TextBox 1">
            <a:extLst>
              <a:ext uri="{FF2B5EF4-FFF2-40B4-BE49-F238E27FC236}">
                <a16:creationId xmlns:a16="http://schemas.microsoft.com/office/drawing/2014/main" id="{466DA57E-B8BE-2082-BCBB-2232F0D4B6DB}"/>
              </a:ext>
            </a:extLst>
          </p:cNvPr>
          <p:cNvSpPr txBox="1"/>
          <p:nvPr/>
        </p:nvSpPr>
        <p:spPr>
          <a:xfrm>
            <a:off x="2013625" y="758757"/>
            <a:ext cx="6838545" cy="954107"/>
          </a:xfrm>
          <a:prstGeom prst="rect">
            <a:avLst/>
          </a:prstGeom>
          <a:noFill/>
        </p:spPr>
        <p:txBody>
          <a:bodyPr wrap="square" rtlCol="0">
            <a:spAutoFit/>
          </a:bodyPr>
          <a:lstStyle/>
          <a:p>
            <a:pPr algn="ctr"/>
            <a:r>
              <a:rPr lang="en-US" sz="2800" dirty="0">
                <a:latin typeface="Arial Rounded MT Bold" panose="020F0704030504030204" pitchFamily="34" charset="77"/>
              </a:rPr>
              <a:t>Our Spiritual Practices, Principles, and Beliefs are Incredible tools</a:t>
            </a:r>
          </a:p>
        </p:txBody>
      </p:sp>
      <p:sp>
        <p:nvSpPr>
          <p:cNvPr id="3" name="TextBox 2">
            <a:extLst>
              <a:ext uri="{FF2B5EF4-FFF2-40B4-BE49-F238E27FC236}">
                <a16:creationId xmlns:a16="http://schemas.microsoft.com/office/drawing/2014/main" id="{8322CD55-426F-4E7B-920C-A9CB9D30F8E9}"/>
              </a:ext>
            </a:extLst>
          </p:cNvPr>
          <p:cNvSpPr txBox="1"/>
          <p:nvPr/>
        </p:nvSpPr>
        <p:spPr>
          <a:xfrm>
            <a:off x="3145253" y="4679073"/>
            <a:ext cx="5408579" cy="830997"/>
          </a:xfrm>
          <a:prstGeom prst="rect">
            <a:avLst/>
          </a:prstGeom>
          <a:noFill/>
        </p:spPr>
        <p:txBody>
          <a:bodyPr wrap="square" rtlCol="0">
            <a:spAutoFit/>
          </a:bodyPr>
          <a:lstStyle/>
          <a:p>
            <a:pPr algn="ctr"/>
            <a:r>
              <a:rPr lang="en-US" sz="2400" dirty="0">
                <a:latin typeface="Chalkduster" panose="03050602040202020205" pitchFamily="66" charset="77"/>
              </a:rPr>
              <a:t>that help us master the art of living in skin school!</a:t>
            </a:r>
          </a:p>
        </p:txBody>
      </p:sp>
      <p:pic>
        <p:nvPicPr>
          <p:cNvPr id="5" name="Picture 4">
            <a:extLst>
              <a:ext uri="{FF2B5EF4-FFF2-40B4-BE49-F238E27FC236}">
                <a16:creationId xmlns:a16="http://schemas.microsoft.com/office/drawing/2014/main" id="{FE38B500-1772-908E-C808-2777FC46DC16}"/>
              </a:ext>
            </a:extLst>
          </p:cNvPr>
          <p:cNvPicPr>
            <a:picLocks noChangeAspect="1"/>
          </p:cNvPicPr>
          <p:nvPr/>
        </p:nvPicPr>
        <p:blipFill>
          <a:blip r:embed="rId3"/>
          <a:stretch>
            <a:fillRect/>
          </a:stretch>
        </p:blipFill>
        <p:spPr>
          <a:xfrm>
            <a:off x="5655582" y="1871309"/>
            <a:ext cx="1934067" cy="2331574"/>
          </a:xfrm>
          <a:prstGeom prst="ellipse">
            <a:avLst/>
          </a:prstGeom>
          <a:ln>
            <a:noFill/>
          </a:ln>
          <a:effectLst>
            <a:softEdge rad="112500"/>
          </a:effectLst>
        </p:spPr>
      </p:pic>
      <p:pic>
        <p:nvPicPr>
          <p:cNvPr id="8" name="Picture 7">
            <a:extLst>
              <a:ext uri="{FF2B5EF4-FFF2-40B4-BE49-F238E27FC236}">
                <a16:creationId xmlns:a16="http://schemas.microsoft.com/office/drawing/2014/main" id="{6D27DE4D-F5AE-79AA-8233-BB7216CB28B4}"/>
              </a:ext>
            </a:extLst>
          </p:cNvPr>
          <p:cNvPicPr>
            <a:picLocks noChangeAspect="1"/>
          </p:cNvPicPr>
          <p:nvPr/>
        </p:nvPicPr>
        <p:blipFill>
          <a:blip r:embed="rId4"/>
          <a:stretch>
            <a:fillRect/>
          </a:stretch>
        </p:blipFill>
        <p:spPr>
          <a:xfrm rot="20415292">
            <a:off x="2836305" y="1987352"/>
            <a:ext cx="881272" cy="1324933"/>
          </a:xfrm>
          <a:prstGeom prst="rect">
            <a:avLst/>
          </a:prstGeom>
          <a:effectLst>
            <a:softEdge rad="129478"/>
          </a:effectLst>
        </p:spPr>
      </p:pic>
      <p:pic>
        <p:nvPicPr>
          <p:cNvPr id="10" name="Picture 9">
            <a:extLst>
              <a:ext uri="{FF2B5EF4-FFF2-40B4-BE49-F238E27FC236}">
                <a16:creationId xmlns:a16="http://schemas.microsoft.com/office/drawing/2014/main" id="{57631490-1C16-102E-FE21-9F60983C207C}"/>
              </a:ext>
            </a:extLst>
          </p:cNvPr>
          <p:cNvPicPr>
            <a:picLocks noChangeAspect="1"/>
          </p:cNvPicPr>
          <p:nvPr/>
        </p:nvPicPr>
        <p:blipFill>
          <a:blip r:embed="rId5"/>
          <a:stretch>
            <a:fillRect/>
          </a:stretch>
        </p:blipFill>
        <p:spPr>
          <a:xfrm>
            <a:off x="4654142" y="2920279"/>
            <a:ext cx="1508064" cy="1134708"/>
          </a:xfrm>
          <a:prstGeom prst="ellipse">
            <a:avLst/>
          </a:prstGeom>
          <a:ln>
            <a:noFill/>
          </a:ln>
          <a:effectLst>
            <a:softEdge rad="112500"/>
          </a:effectLst>
        </p:spPr>
      </p:pic>
      <p:pic>
        <p:nvPicPr>
          <p:cNvPr id="14" name="Picture 13">
            <a:extLst>
              <a:ext uri="{FF2B5EF4-FFF2-40B4-BE49-F238E27FC236}">
                <a16:creationId xmlns:a16="http://schemas.microsoft.com/office/drawing/2014/main" id="{54B81A33-2050-52CF-170C-7B4809D6D9D9}"/>
              </a:ext>
            </a:extLst>
          </p:cNvPr>
          <p:cNvPicPr>
            <a:picLocks noChangeAspect="1"/>
          </p:cNvPicPr>
          <p:nvPr/>
        </p:nvPicPr>
        <p:blipFill>
          <a:blip r:embed="rId6"/>
          <a:stretch>
            <a:fillRect/>
          </a:stretch>
        </p:blipFill>
        <p:spPr>
          <a:xfrm rot="20841945">
            <a:off x="3392042" y="2492168"/>
            <a:ext cx="1703865" cy="1241087"/>
          </a:xfrm>
          <a:prstGeom prst="ellipse">
            <a:avLst/>
          </a:prstGeom>
          <a:ln>
            <a:noFill/>
          </a:ln>
          <a:effectLst>
            <a:softEdge rad="112500"/>
          </a:effectLst>
        </p:spPr>
      </p:pic>
      <p:pic>
        <p:nvPicPr>
          <p:cNvPr id="18" name="Picture 17">
            <a:extLst>
              <a:ext uri="{FF2B5EF4-FFF2-40B4-BE49-F238E27FC236}">
                <a16:creationId xmlns:a16="http://schemas.microsoft.com/office/drawing/2014/main" id="{342C1A6A-18E6-064B-980B-6B927A2C3834}"/>
              </a:ext>
            </a:extLst>
          </p:cNvPr>
          <p:cNvPicPr>
            <a:picLocks noChangeAspect="1"/>
          </p:cNvPicPr>
          <p:nvPr/>
        </p:nvPicPr>
        <p:blipFill>
          <a:blip r:embed="rId7"/>
          <a:stretch>
            <a:fillRect/>
          </a:stretch>
        </p:blipFill>
        <p:spPr>
          <a:xfrm rot="393265">
            <a:off x="7137037" y="2847184"/>
            <a:ext cx="905224" cy="1397539"/>
          </a:xfrm>
          <a:prstGeom prst="rect">
            <a:avLst/>
          </a:prstGeom>
        </p:spPr>
      </p:pic>
      <p:pic>
        <p:nvPicPr>
          <p:cNvPr id="20" name="Picture 19">
            <a:extLst>
              <a:ext uri="{FF2B5EF4-FFF2-40B4-BE49-F238E27FC236}">
                <a16:creationId xmlns:a16="http://schemas.microsoft.com/office/drawing/2014/main" id="{7559D402-9385-8C11-FBE9-144AD6F75A76}"/>
              </a:ext>
            </a:extLst>
          </p:cNvPr>
          <p:cNvPicPr>
            <a:picLocks noChangeAspect="1"/>
          </p:cNvPicPr>
          <p:nvPr/>
        </p:nvPicPr>
        <p:blipFill>
          <a:blip r:embed="rId8"/>
          <a:stretch>
            <a:fillRect/>
          </a:stretch>
        </p:blipFill>
        <p:spPr>
          <a:xfrm>
            <a:off x="3358058" y="1921698"/>
            <a:ext cx="1114835" cy="835090"/>
          </a:xfrm>
          <a:prstGeom prst="ellipse">
            <a:avLst/>
          </a:prstGeom>
          <a:ln>
            <a:noFill/>
          </a:ln>
          <a:effectLst>
            <a:softEdge rad="112500"/>
          </a:effectLst>
        </p:spPr>
      </p:pic>
    </p:spTree>
    <p:extLst>
      <p:ext uri="{BB962C8B-B14F-4D97-AF65-F5344CB8AC3E}">
        <p14:creationId xmlns:p14="http://schemas.microsoft.com/office/powerpoint/2010/main" val="2253879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pic>
        <p:nvPicPr>
          <p:cNvPr id="3" name="Picture 2">
            <a:extLst>
              <a:ext uri="{FF2B5EF4-FFF2-40B4-BE49-F238E27FC236}">
                <a16:creationId xmlns:a16="http://schemas.microsoft.com/office/drawing/2014/main" id="{893BAF8B-C0E4-91A7-4300-2CAC62013877}"/>
              </a:ext>
            </a:extLst>
          </p:cNvPr>
          <p:cNvPicPr>
            <a:picLocks noChangeAspect="1"/>
          </p:cNvPicPr>
          <p:nvPr/>
        </p:nvPicPr>
        <p:blipFill rotWithShape="1">
          <a:blip r:embed="rId2"/>
          <a:srcRect b="5742"/>
          <a:stretch/>
        </p:blipFill>
        <p:spPr>
          <a:xfrm>
            <a:off x="2068749" y="267270"/>
            <a:ext cx="6588868" cy="4863829"/>
          </a:xfrm>
          <a:prstGeom prst="ellipse">
            <a:avLst/>
          </a:prstGeom>
          <a:ln>
            <a:noFill/>
          </a:ln>
          <a:effectLst>
            <a:softEdge rad="112500"/>
          </a:effectLst>
        </p:spPr>
      </p:pic>
      <p:sp>
        <p:nvSpPr>
          <p:cNvPr id="4" name="Heart 3">
            <a:extLst>
              <a:ext uri="{FF2B5EF4-FFF2-40B4-BE49-F238E27FC236}">
                <a16:creationId xmlns:a16="http://schemas.microsoft.com/office/drawing/2014/main" id="{F6519892-2319-E9B6-9018-DA2E08E51A76}"/>
              </a:ext>
            </a:extLst>
          </p:cNvPr>
          <p:cNvSpPr/>
          <p:nvPr/>
        </p:nvSpPr>
        <p:spPr>
          <a:xfrm>
            <a:off x="1274325" y="3306922"/>
            <a:ext cx="5068110" cy="3453801"/>
          </a:xfrm>
          <a:prstGeom prst="heart">
            <a:avLst/>
          </a:prstGeom>
          <a:gradFill>
            <a:gsLst>
              <a:gs pos="0">
                <a:schemeClr val="tx2">
                  <a:lumMod val="20000"/>
                  <a:lumOff val="8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F0F71E-14A9-F384-1962-196422D2B82D}"/>
              </a:ext>
            </a:extLst>
          </p:cNvPr>
          <p:cNvSpPr txBox="1"/>
          <p:nvPr/>
        </p:nvSpPr>
        <p:spPr>
          <a:xfrm>
            <a:off x="1857984" y="4211316"/>
            <a:ext cx="3900791" cy="1938992"/>
          </a:xfrm>
          <a:prstGeom prst="rect">
            <a:avLst/>
          </a:prstGeom>
          <a:noFill/>
        </p:spPr>
        <p:txBody>
          <a:bodyPr wrap="square" rtlCol="0">
            <a:spAutoFit/>
          </a:bodyPr>
          <a:lstStyle/>
          <a:p>
            <a:pPr algn="ctr"/>
            <a:r>
              <a:rPr lang="en-US" sz="2400" dirty="0">
                <a:latin typeface="Chalkduster" panose="03050602040202020205" pitchFamily="66" charset="77"/>
              </a:rPr>
              <a:t>In that deep despair, you may realize it is time to try something </a:t>
            </a:r>
          </a:p>
          <a:p>
            <a:pPr algn="ctr"/>
            <a:r>
              <a:rPr lang="en-US" sz="2400" dirty="0">
                <a:latin typeface="Chalkduster" panose="03050602040202020205" pitchFamily="66" charset="77"/>
              </a:rPr>
              <a:t>new.</a:t>
            </a:r>
          </a:p>
        </p:txBody>
      </p:sp>
      <p:sp>
        <p:nvSpPr>
          <p:cNvPr id="7" name="TextBox 6">
            <a:extLst>
              <a:ext uri="{FF2B5EF4-FFF2-40B4-BE49-F238E27FC236}">
                <a16:creationId xmlns:a16="http://schemas.microsoft.com/office/drawing/2014/main" id="{598957BE-934E-242C-A255-CCBC304F5D40}"/>
              </a:ext>
            </a:extLst>
          </p:cNvPr>
          <p:cNvSpPr txBox="1"/>
          <p:nvPr/>
        </p:nvSpPr>
        <p:spPr>
          <a:xfrm>
            <a:off x="5243209" y="6291965"/>
            <a:ext cx="3396763" cy="415498"/>
          </a:xfrm>
          <a:prstGeom prst="rect">
            <a:avLst/>
          </a:prstGeom>
          <a:noFill/>
        </p:spPr>
        <p:txBody>
          <a:bodyPr wrap="square" rtlCol="0">
            <a:spAutoFit/>
          </a:bodyPr>
          <a:lstStyle/>
          <a:p>
            <a:pPr algn="r"/>
            <a:r>
              <a:rPr lang="en-US" sz="1050" dirty="0">
                <a:solidFill>
                  <a:schemeClr val="accent1">
                    <a:lumMod val="60000"/>
                    <a:lumOff val="40000"/>
                  </a:schemeClr>
                </a:solidFill>
              </a:rPr>
              <a:t>Excerpt from </a:t>
            </a:r>
            <a:r>
              <a:rPr lang="en-US" sz="1050" i="1" dirty="0">
                <a:solidFill>
                  <a:schemeClr val="accent1">
                    <a:lumMod val="60000"/>
                    <a:lumOff val="40000"/>
                  </a:schemeClr>
                </a:solidFill>
              </a:rPr>
              <a:t>How Enlightenment Changes the Brain, </a:t>
            </a:r>
          </a:p>
          <a:p>
            <a:pPr algn="r"/>
            <a:r>
              <a:rPr lang="en-US" sz="1050" dirty="0">
                <a:solidFill>
                  <a:schemeClr val="accent1">
                    <a:lumMod val="60000"/>
                    <a:lumOff val="40000"/>
                  </a:schemeClr>
                </a:solidFill>
              </a:rPr>
              <a:t>Andrew Newberg &amp; Mark Waldman </a:t>
            </a:r>
          </a:p>
        </p:txBody>
      </p:sp>
    </p:spTree>
    <p:extLst>
      <p:ext uri="{BB962C8B-B14F-4D97-AF65-F5344CB8AC3E}">
        <p14:creationId xmlns:p14="http://schemas.microsoft.com/office/powerpoint/2010/main" val="13564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70"/>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pic>
        <p:nvPicPr>
          <p:cNvPr id="3" name="Picture 2">
            <a:extLst>
              <a:ext uri="{FF2B5EF4-FFF2-40B4-BE49-F238E27FC236}">
                <a16:creationId xmlns:a16="http://schemas.microsoft.com/office/drawing/2014/main" id="{D3FEE7DD-8B2A-D511-7EE9-A4B19BB24A95}"/>
              </a:ext>
            </a:extLst>
          </p:cNvPr>
          <p:cNvPicPr>
            <a:picLocks noChangeAspect="1"/>
          </p:cNvPicPr>
          <p:nvPr/>
        </p:nvPicPr>
        <p:blipFill>
          <a:blip r:embed="rId2"/>
          <a:stretch>
            <a:fillRect/>
          </a:stretch>
        </p:blipFill>
        <p:spPr>
          <a:xfrm flipH="1">
            <a:off x="5447489" y="77821"/>
            <a:ext cx="3696511" cy="3696511"/>
          </a:xfrm>
          <a:prstGeom prst="rect">
            <a:avLst/>
          </a:prstGeom>
        </p:spPr>
      </p:pic>
      <p:sp>
        <p:nvSpPr>
          <p:cNvPr id="4" name="TextBox 3">
            <a:extLst>
              <a:ext uri="{FF2B5EF4-FFF2-40B4-BE49-F238E27FC236}">
                <a16:creationId xmlns:a16="http://schemas.microsoft.com/office/drawing/2014/main" id="{EEE429A0-6ED3-6724-ECD5-556E260A36A8}"/>
              </a:ext>
            </a:extLst>
          </p:cNvPr>
          <p:cNvSpPr txBox="1"/>
          <p:nvPr/>
        </p:nvSpPr>
        <p:spPr>
          <a:xfrm>
            <a:off x="2324910" y="1189326"/>
            <a:ext cx="3297676" cy="1077218"/>
          </a:xfrm>
          <a:prstGeom prst="rect">
            <a:avLst/>
          </a:prstGeom>
          <a:noFill/>
        </p:spPr>
        <p:txBody>
          <a:bodyPr wrap="square" rtlCol="0">
            <a:spAutoFit/>
          </a:bodyPr>
          <a:lstStyle/>
          <a:p>
            <a:pPr algn="ctr"/>
            <a:r>
              <a:rPr lang="en-US" sz="3200" dirty="0"/>
              <a:t>Any change in our environment,</a:t>
            </a:r>
          </a:p>
        </p:txBody>
      </p:sp>
      <p:sp>
        <p:nvSpPr>
          <p:cNvPr id="5" name="TextBox 4">
            <a:extLst>
              <a:ext uri="{FF2B5EF4-FFF2-40B4-BE49-F238E27FC236}">
                <a16:creationId xmlns:a16="http://schemas.microsoft.com/office/drawing/2014/main" id="{54266D0F-C7A4-9F20-6F7F-5FC852A39301}"/>
              </a:ext>
            </a:extLst>
          </p:cNvPr>
          <p:cNvSpPr txBox="1"/>
          <p:nvPr/>
        </p:nvSpPr>
        <p:spPr>
          <a:xfrm>
            <a:off x="3210129" y="2451370"/>
            <a:ext cx="3803514" cy="646331"/>
          </a:xfrm>
          <a:prstGeom prst="rect">
            <a:avLst/>
          </a:prstGeom>
          <a:noFill/>
        </p:spPr>
        <p:txBody>
          <a:bodyPr wrap="square" rtlCol="0">
            <a:spAutoFit/>
          </a:bodyPr>
          <a:lstStyle/>
          <a:p>
            <a:r>
              <a:rPr lang="en-US" sz="3600" spc="200" dirty="0">
                <a:latin typeface="Bauhaus 93" pitchFamily="82" charset="77"/>
              </a:rPr>
              <a:t>or in our brain</a:t>
            </a:r>
          </a:p>
        </p:txBody>
      </p:sp>
      <p:sp>
        <p:nvSpPr>
          <p:cNvPr id="7" name="TextBox 6">
            <a:extLst>
              <a:ext uri="{FF2B5EF4-FFF2-40B4-BE49-F238E27FC236}">
                <a16:creationId xmlns:a16="http://schemas.microsoft.com/office/drawing/2014/main" id="{A76DC060-A54D-5999-6C21-A4699162382B}"/>
              </a:ext>
            </a:extLst>
          </p:cNvPr>
          <p:cNvSpPr txBox="1"/>
          <p:nvPr/>
        </p:nvSpPr>
        <p:spPr>
          <a:xfrm>
            <a:off x="2999175" y="3372627"/>
            <a:ext cx="4464996" cy="1323439"/>
          </a:xfrm>
          <a:prstGeom prst="rect">
            <a:avLst/>
          </a:prstGeom>
          <a:noFill/>
        </p:spPr>
        <p:txBody>
          <a:bodyPr wrap="square" rtlCol="0">
            <a:spAutoFit/>
          </a:bodyPr>
          <a:lstStyle/>
          <a:p>
            <a:pPr algn="ctr"/>
            <a:r>
              <a:rPr lang="en-US" sz="4000" b="1" dirty="0">
                <a:solidFill>
                  <a:srgbClr val="FF0000"/>
                </a:solidFill>
                <a:latin typeface="Desdemona" pitchFamily="82" charset="77"/>
              </a:rPr>
              <a:t>Stimulates the amygdala</a:t>
            </a:r>
          </a:p>
        </p:txBody>
      </p:sp>
      <p:sp>
        <p:nvSpPr>
          <p:cNvPr id="8" name="TextBox 7">
            <a:extLst>
              <a:ext uri="{FF2B5EF4-FFF2-40B4-BE49-F238E27FC236}">
                <a16:creationId xmlns:a16="http://schemas.microsoft.com/office/drawing/2014/main" id="{3EFD5B16-3084-7292-D0D5-CE0F00FB1C27}"/>
              </a:ext>
            </a:extLst>
          </p:cNvPr>
          <p:cNvSpPr txBox="1"/>
          <p:nvPr/>
        </p:nvSpPr>
        <p:spPr>
          <a:xfrm>
            <a:off x="4747098" y="4824716"/>
            <a:ext cx="3696510" cy="523220"/>
          </a:xfrm>
          <a:prstGeom prst="rect">
            <a:avLst/>
          </a:prstGeom>
          <a:noFill/>
        </p:spPr>
        <p:txBody>
          <a:bodyPr wrap="square" rtlCol="0">
            <a:spAutoFit/>
          </a:bodyPr>
          <a:lstStyle/>
          <a:p>
            <a:r>
              <a:rPr lang="en-US" sz="2800" dirty="0"/>
              <a:t>causing us to react with</a:t>
            </a:r>
          </a:p>
        </p:txBody>
      </p:sp>
      <p:sp>
        <p:nvSpPr>
          <p:cNvPr id="9" name="TextBox 8">
            <a:extLst>
              <a:ext uri="{FF2B5EF4-FFF2-40B4-BE49-F238E27FC236}">
                <a16:creationId xmlns:a16="http://schemas.microsoft.com/office/drawing/2014/main" id="{36BE8F54-6074-6EE6-2B79-A2B62420B703}"/>
              </a:ext>
            </a:extLst>
          </p:cNvPr>
          <p:cNvSpPr txBox="1"/>
          <p:nvPr/>
        </p:nvSpPr>
        <p:spPr>
          <a:xfrm>
            <a:off x="3905655" y="5525388"/>
            <a:ext cx="2480553" cy="646331"/>
          </a:xfrm>
          <a:prstGeom prst="rect">
            <a:avLst/>
          </a:prstGeom>
          <a:noFill/>
        </p:spPr>
        <p:txBody>
          <a:bodyPr wrap="square" rtlCol="0">
            <a:spAutoFit/>
          </a:bodyPr>
          <a:lstStyle/>
          <a:p>
            <a:r>
              <a:rPr lang="en-US" sz="3600" dirty="0">
                <a:solidFill>
                  <a:srgbClr val="C00000"/>
                </a:solidFill>
                <a:latin typeface="Curlz MT" pitchFamily="82" charset="77"/>
              </a:rPr>
              <a:t>Uncertainty</a:t>
            </a:r>
          </a:p>
        </p:txBody>
      </p:sp>
      <p:sp>
        <p:nvSpPr>
          <p:cNvPr id="10" name="TextBox 9">
            <a:extLst>
              <a:ext uri="{FF2B5EF4-FFF2-40B4-BE49-F238E27FC236}">
                <a16:creationId xmlns:a16="http://schemas.microsoft.com/office/drawing/2014/main" id="{30831A84-CA06-EF08-65C8-C2D3FB2D5FBF}"/>
              </a:ext>
            </a:extLst>
          </p:cNvPr>
          <p:cNvSpPr txBox="1"/>
          <p:nvPr/>
        </p:nvSpPr>
        <p:spPr>
          <a:xfrm>
            <a:off x="6177063" y="5663888"/>
            <a:ext cx="418290" cy="369332"/>
          </a:xfrm>
          <a:prstGeom prst="rect">
            <a:avLst/>
          </a:prstGeom>
          <a:noFill/>
        </p:spPr>
        <p:txBody>
          <a:bodyPr wrap="square" rtlCol="0">
            <a:spAutoFit/>
          </a:bodyPr>
          <a:lstStyle/>
          <a:p>
            <a:r>
              <a:rPr lang="en-US" dirty="0"/>
              <a:t>or</a:t>
            </a:r>
          </a:p>
        </p:txBody>
      </p:sp>
      <p:sp>
        <p:nvSpPr>
          <p:cNvPr id="11" name="TextBox 10">
            <a:extLst>
              <a:ext uri="{FF2B5EF4-FFF2-40B4-BE49-F238E27FC236}">
                <a16:creationId xmlns:a16="http://schemas.microsoft.com/office/drawing/2014/main" id="{9BE3122B-8B60-ED81-3732-E9EECE5861AA}"/>
              </a:ext>
            </a:extLst>
          </p:cNvPr>
          <p:cNvSpPr txBox="1"/>
          <p:nvPr/>
        </p:nvSpPr>
        <p:spPr>
          <a:xfrm>
            <a:off x="6676231" y="5525389"/>
            <a:ext cx="1575880" cy="646331"/>
          </a:xfrm>
          <a:prstGeom prst="rect">
            <a:avLst/>
          </a:prstGeom>
          <a:noFill/>
        </p:spPr>
        <p:txBody>
          <a:bodyPr wrap="square" rtlCol="0">
            <a:spAutoFit/>
          </a:bodyPr>
          <a:lstStyle/>
          <a:p>
            <a:r>
              <a:rPr lang="en-US" sz="3600" b="1" dirty="0">
                <a:solidFill>
                  <a:srgbClr val="C00000"/>
                </a:solidFill>
                <a:latin typeface="Marker Felt Wide" panose="02000400000000000000" pitchFamily="2" charset="77"/>
              </a:rPr>
              <a:t>FEAR!</a:t>
            </a:r>
          </a:p>
        </p:txBody>
      </p:sp>
      <p:sp>
        <p:nvSpPr>
          <p:cNvPr id="2" name="TextBox 1">
            <a:extLst>
              <a:ext uri="{FF2B5EF4-FFF2-40B4-BE49-F238E27FC236}">
                <a16:creationId xmlns:a16="http://schemas.microsoft.com/office/drawing/2014/main" id="{35CEA56C-8314-FA6C-F316-A75B9791F0F3}"/>
              </a:ext>
            </a:extLst>
          </p:cNvPr>
          <p:cNvSpPr txBox="1"/>
          <p:nvPr/>
        </p:nvSpPr>
        <p:spPr>
          <a:xfrm>
            <a:off x="5243209" y="6291965"/>
            <a:ext cx="3396763" cy="415498"/>
          </a:xfrm>
          <a:prstGeom prst="rect">
            <a:avLst/>
          </a:prstGeom>
          <a:noFill/>
        </p:spPr>
        <p:txBody>
          <a:bodyPr wrap="square" rtlCol="0">
            <a:spAutoFit/>
          </a:bodyPr>
          <a:lstStyle/>
          <a:p>
            <a:pPr algn="r"/>
            <a:r>
              <a:rPr lang="en-US" sz="1050" dirty="0">
                <a:solidFill>
                  <a:schemeClr val="accent1">
                    <a:lumMod val="60000"/>
                    <a:lumOff val="40000"/>
                  </a:schemeClr>
                </a:solidFill>
              </a:rPr>
              <a:t>Excerpt from </a:t>
            </a:r>
            <a:r>
              <a:rPr lang="en-US" sz="1050" i="1" dirty="0">
                <a:solidFill>
                  <a:schemeClr val="accent1">
                    <a:lumMod val="60000"/>
                    <a:lumOff val="40000"/>
                  </a:schemeClr>
                </a:solidFill>
              </a:rPr>
              <a:t>How Enlightenment Changes the Brain, </a:t>
            </a:r>
          </a:p>
          <a:p>
            <a:pPr algn="r"/>
            <a:r>
              <a:rPr lang="en-US" sz="1050" dirty="0">
                <a:solidFill>
                  <a:schemeClr val="accent1">
                    <a:lumMod val="60000"/>
                    <a:lumOff val="40000"/>
                  </a:schemeClr>
                </a:solidFill>
              </a:rPr>
              <a:t>Andrew Newberg &amp; Mark Waldman </a:t>
            </a:r>
          </a:p>
        </p:txBody>
      </p:sp>
    </p:spTree>
    <p:extLst>
      <p:ext uri="{BB962C8B-B14F-4D97-AF65-F5344CB8AC3E}">
        <p14:creationId xmlns:p14="http://schemas.microsoft.com/office/powerpoint/2010/main" val="14156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sp>
        <p:nvSpPr>
          <p:cNvPr id="2" name="TextBox 1">
            <a:extLst>
              <a:ext uri="{FF2B5EF4-FFF2-40B4-BE49-F238E27FC236}">
                <a16:creationId xmlns:a16="http://schemas.microsoft.com/office/drawing/2014/main" id="{6AF81000-E062-C7BA-8BA5-E2F6D166D49E}"/>
              </a:ext>
            </a:extLst>
          </p:cNvPr>
          <p:cNvSpPr txBox="1"/>
          <p:nvPr/>
        </p:nvSpPr>
        <p:spPr>
          <a:xfrm>
            <a:off x="2159541" y="418290"/>
            <a:ext cx="5165387" cy="369332"/>
          </a:xfrm>
          <a:prstGeom prst="rect">
            <a:avLst/>
          </a:prstGeom>
          <a:noFill/>
        </p:spPr>
        <p:txBody>
          <a:bodyPr wrap="square" rtlCol="0">
            <a:spAutoFit/>
          </a:bodyPr>
          <a:lstStyle/>
          <a:p>
            <a:r>
              <a:rPr lang="en-US" i="1" dirty="0">
                <a:solidFill>
                  <a:schemeClr val="accent1">
                    <a:lumMod val="75000"/>
                  </a:schemeClr>
                </a:solidFill>
              </a:rPr>
              <a:t>One Basic Neurological Rule:</a:t>
            </a:r>
          </a:p>
        </p:txBody>
      </p:sp>
      <p:sp>
        <p:nvSpPr>
          <p:cNvPr id="3" name="TextBox 2">
            <a:extLst>
              <a:ext uri="{FF2B5EF4-FFF2-40B4-BE49-F238E27FC236}">
                <a16:creationId xmlns:a16="http://schemas.microsoft.com/office/drawing/2014/main" id="{B350A5CE-DA2A-0C3E-09C8-165EF31D81F6}"/>
              </a:ext>
            </a:extLst>
          </p:cNvPr>
          <p:cNvSpPr txBox="1"/>
          <p:nvPr/>
        </p:nvSpPr>
        <p:spPr>
          <a:xfrm>
            <a:off x="2071991" y="924127"/>
            <a:ext cx="6809361" cy="1384995"/>
          </a:xfrm>
          <a:prstGeom prst="rect">
            <a:avLst/>
          </a:prstGeom>
          <a:noFill/>
        </p:spPr>
        <p:txBody>
          <a:bodyPr wrap="square" rtlCol="0">
            <a:spAutoFit/>
          </a:bodyPr>
          <a:lstStyle/>
          <a:p>
            <a:pPr algn="ctr"/>
            <a:r>
              <a:rPr lang="en-US" sz="2800" dirty="0"/>
              <a:t>You must suspend, at least for a moment, every habituated belief you have previously held about yourself and the world.</a:t>
            </a:r>
          </a:p>
        </p:txBody>
      </p:sp>
      <p:sp>
        <p:nvSpPr>
          <p:cNvPr id="4" name="TextBox 3">
            <a:extLst>
              <a:ext uri="{FF2B5EF4-FFF2-40B4-BE49-F238E27FC236}">
                <a16:creationId xmlns:a16="http://schemas.microsoft.com/office/drawing/2014/main" id="{87883086-F87D-6382-0F30-AFD39C378776}"/>
              </a:ext>
            </a:extLst>
          </p:cNvPr>
          <p:cNvSpPr txBox="1"/>
          <p:nvPr/>
        </p:nvSpPr>
        <p:spPr>
          <a:xfrm>
            <a:off x="2754453" y="2445626"/>
            <a:ext cx="5444434" cy="1569660"/>
          </a:xfrm>
          <a:prstGeom prst="rect">
            <a:avLst/>
          </a:prstGeom>
          <a:noFill/>
        </p:spPr>
        <p:txBody>
          <a:bodyPr wrap="square" rtlCol="0">
            <a:spAutoFit/>
          </a:bodyPr>
          <a:lstStyle/>
          <a:p>
            <a:pPr algn="ctr"/>
            <a:r>
              <a:rPr lang="en-US" sz="2400" i="1" dirty="0">
                <a:solidFill>
                  <a:schemeClr val="accent1">
                    <a:lumMod val="75000"/>
                  </a:schemeClr>
                </a:solidFill>
                <a:latin typeface="Arial Narrow" panose="020B0604020202020204" pitchFamily="34" charset="0"/>
                <a:cs typeface="Arial Narrow" panose="020B0604020202020204" pitchFamily="34" charset="0"/>
              </a:rPr>
              <a:t>You have to interrupt the memories that constantly flood your everyday consciousness, controlled by your frontal lobe, and allow your existing belief system to transform.</a:t>
            </a:r>
          </a:p>
        </p:txBody>
      </p:sp>
      <p:sp>
        <p:nvSpPr>
          <p:cNvPr id="5" name="TextBox 4">
            <a:extLst>
              <a:ext uri="{FF2B5EF4-FFF2-40B4-BE49-F238E27FC236}">
                <a16:creationId xmlns:a16="http://schemas.microsoft.com/office/drawing/2014/main" id="{ECD2689B-73D9-9399-1040-340FBD9DC43E}"/>
              </a:ext>
            </a:extLst>
          </p:cNvPr>
          <p:cNvSpPr txBox="1"/>
          <p:nvPr/>
        </p:nvSpPr>
        <p:spPr>
          <a:xfrm>
            <a:off x="2329773" y="4191824"/>
            <a:ext cx="6293795" cy="2062103"/>
          </a:xfrm>
          <a:prstGeom prst="rect">
            <a:avLst/>
          </a:prstGeom>
          <a:noFill/>
        </p:spPr>
        <p:txBody>
          <a:bodyPr wrap="square" rtlCol="0">
            <a:spAutoFit/>
          </a:bodyPr>
          <a:lstStyle/>
          <a:p>
            <a:pPr algn="ctr"/>
            <a:r>
              <a:rPr lang="en-US" sz="3200" b="1" dirty="0">
                <a:solidFill>
                  <a:srgbClr val="7030A0"/>
                </a:solidFill>
                <a:latin typeface="Papyrus" panose="020B0602040200020303" pitchFamily="34" charset="77"/>
              </a:rPr>
              <a:t>You’ll experience the present moment with greater intensity as powerful neuro-chemicals are released throughout your brain.</a:t>
            </a:r>
          </a:p>
        </p:txBody>
      </p:sp>
      <p:sp>
        <p:nvSpPr>
          <p:cNvPr id="7" name="TextBox 6">
            <a:extLst>
              <a:ext uri="{FF2B5EF4-FFF2-40B4-BE49-F238E27FC236}">
                <a16:creationId xmlns:a16="http://schemas.microsoft.com/office/drawing/2014/main" id="{DD7776A6-A080-C8A1-E2C9-F33914DEF7C5}"/>
              </a:ext>
            </a:extLst>
          </p:cNvPr>
          <p:cNvSpPr txBox="1"/>
          <p:nvPr/>
        </p:nvSpPr>
        <p:spPr>
          <a:xfrm>
            <a:off x="5597362" y="6338132"/>
            <a:ext cx="3396763" cy="415498"/>
          </a:xfrm>
          <a:prstGeom prst="rect">
            <a:avLst/>
          </a:prstGeom>
          <a:noFill/>
        </p:spPr>
        <p:txBody>
          <a:bodyPr wrap="square" rtlCol="0">
            <a:spAutoFit/>
          </a:bodyPr>
          <a:lstStyle/>
          <a:p>
            <a:pPr algn="r"/>
            <a:r>
              <a:rPr lang="en-US" sz="1050" dirty="0">
                <a:solidFill>
                  <a:schemeClr val="accent1">
                    <a:lumMod val="60000"/>
                    <a:lumOff val="40000"/>
                  </a:schemeClr>
                </a:solidFill>
              </a:rPr>
              <a:t>Excerpt from </a:t>
            </a:r>
            <a:r>
              <a:rPr lang="en-US" sz="1050" i="1" dirty="0">
                <a:solidFill>
                  <a:schemeClr val="accent1">
                    <a:lumMod val="60000"/>
                    <a:lumOff val="40000"/>
                  </a:schemeClr>
                </a:solidFill>
              </a:rPr>
              <a:t>How Enlightenment Changes the Brain, </a:t>
            </a:r>
          </a:p>
          <a:p>
            <a:pPr algn="r"/>
            <a:r>
              <a:rPr lang="en-US" sz="1050" dirty="0">
                <a:solidFill>
                  <a:schemeClr val="accent1">
                    <a:lumMod val="60000"/>
                    <a:lumOff val="40000"/>
                  </a:schemeClr>
                </a:solidFill>
              </a:rPr>
              <a:t>Andrew Newberg &amp; Mark Waldman </a:t>
            </a:r>
          </a:p>
        </p:txBody>
      </p:sp>
      <p:cxnSp>
        <p:nvCxnSpPr>
          <p:cNvPr id="10" name="Straight Connector 9">
            <a:extLst>
              <a:ext uri="{FF2B5EF4-FFF2-40B4-BE49-F238E27FC236}">
                <a16:creationId xmlns:a16="http://schemas.microsoft.com/office/drawing/2014/main" id="{C9C58813-A0A0-97CD-1450-A7E1FEB47A0A}"/>
              </a:ext>
            </a:extLst>
          </p:cNvPr>
          <p:cNvCxnSpPr/>
          <p:nvPr/>
        </p:nvCxnSpPr>
        <p:spPr>
          <a:xfrm>
            <a:off x="2256817" y="787622"/>
            <a:ext cx="2616740" cy="0"/>
          </a:xfrm>
          <a:prstGeom prst="line">
            <a:avLst/>
          </a:prstGeom>
          <a:ln>
            <a:gradFill>
              <a:gsLst>
                <a:gs pos="0">
                  <a:schemeClr val="accent1">
                    <a:lumMod val="5000"/>
                    <a:lumOff val="95000"/>
                  </a:schemeClr>
                </a:gs>
                <a:gs pos="48000">
                  <a:srgbClr val="0070C0"/>
                </a:gs>
                <a:gs pos="83000">
                  <a:schemeClr val="accent1">
                    <a:lumMod val="50000"/>
                  </a:schemeClr>
                </a:gs>
                <a:gs pos="100000">
                  <a:srgbClr val="7030A0"/>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428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314294D-3025-4A54-32EA-A262A4B89DF9}"/>
              </a:ext>
            </a:extLst>
          </p:cNvPr>
          <p:cNvPicPr>
            <a:picLocks noChangeAspect="1"/>
          </p:cNvPicPr>
          <p:nvPr/>
        </p:nvPicPr>
        <p:blipFill rotWithShape="1">
          <a:blip r:embed="rId2"/>
          <a:srcRect l="68871" t="30680" r="2615" b="18165"/>
          <a:stretch/>
        </p:blipFill>
        <p:spPr>
          <a:xfrm rot="552909">
            <a:off x="7408407" y="2123303"/>
            <a:ext cx="1204137" cy="1494791"/>
          </a:xfrm>
          <a:prstGeom prst="rect">
            <a:avLst/>
          </a:prstGeom>
        </p:spPr>
      </p:pic>
      <p:pic>
        <p:nvPicPr>
          <p:cNvPr id="9" name="Picture 8">
            <a:extLst>
              <a:ext uri="{FF2B5EF4-FFF2-40B4-BE49-F238E27FC236}">
                <a16:creationId xmlns:a16="http://schemas.microsoft.com/office/drawing/2014/main" id="{5AA2DEF1-10B9-9798-142B-169FA0E018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10127" y="3754877"/>
            <a:ext cx="5266279" cy="1031132"/>
          </a:xfrm>
          <a:prstGeom prst="rect">
            <a:avLst/>
          </a:prstGeom>
        </p:spPr>
      </p:pic>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sp>
        <p:nvSpPr>
          <p:cNvPr id="2" name="TextBox 1">
            <a:extLst>
              <a:ext uri="{FF2B5EF4-FFF2-40B4-BE49-F238E27FC236}">
                <a16:creationId xmlns:a16="http://schemas.microsoft.com/office/drawing/2014/main" id="{839FA6E7-AA5F-4BB3-4591-34AB77DA514D}"/>
              </a:ext>
            </a:extLst>
          </p:cNvPr>
          <p:cNvSpPr txBox="1"/>
          <p:nvPr/>
        </p:nvSpPr>
        <p:spPr>
          <a:xfrm>
            <a:off x="2999175" y="826851"/>
            <a:ext cx="4036979" cy="1200329"/>
          </a:xfrm>
          <a:prstGeom prst="rect">
            <a:avLst/>
          </a:prstGeom>
          <a:noFill/>
        </p:spPr>
        <p:txBody>
          <a:bodyPr wrap="square" rtlCol="0">
            <a:spAutoFit/>
          </a:bodyPr>
          <a:lstStyle/>
          <a:p>
            <a:pPr algn="ctr"/>
            <a:r>
              <a:rPr lang="en-US" sz="3600" dirty="0">
                <a:latin typeface="Lucida Calligraphy" panose="03010101010101010101" pitchFamily="66" charset="77"/>
              </a:rPr>
              <a:t>Your thoughts will change!</a:t>
            </a:r>
          </a:p>
        </p:txBody>
      </p:sp>
      <p:pic>
        <p:nvPicPr>
          <p:cNvPr id="4" name="Picture 3">
            <a:extLst>
              <a:ext uri="{FF2B5EF4-FFF2-40B4-BE49-F238E27FC236}">
                <a16:creationId xmlns:a16="http://schemas.microsoft.com/office/drawing/2014/main" id="{0C263A11-DDB0-72C1-5429-BF444104C781}"/>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127000"/>
                    </a14:imgEffect>
                  </a14:imgLayer>
                </a14:imgProps>
              </a:ext>
              <a:ext uri="{837473B0-CC2E-450A-ABE3-18F120FF3D39}">
                <a1611:picAttrSrcUrl xmlns:a1611="http://schemas.microsoft.com/office/drawing/2016/11/main" r:id="rId7"/>
              </a:ext>
            </a:extLst>
          </a:blip>
          <a:stretch>
            <a:fillRect/>
          </a:stretch>
        </p:blipFill>
        <p:spPr>
          <a:xfrm>
            <a:off x="2107845" y="186975"/>
            <a:ext cx="5934497" cy="2527042"/>
          </a:xfrm>
          <a:prstGeom prst="rect">
            <a:avLst/>
          </a:prstGeom>
        </p:spPr>
      </p:pic>
      <p:sp>
        <p:nvSpPr>
          <p:cNvPr id="5" name="TextBox 4">
            <a:extLst>
              <a:ext uri="{FF2B5EF4-FFF2-40B4-BE49-F238E27FC236}">
                <a16:creationId xmlns:a16="http://schemas.microsoft.com/office/drawing/2014/main" id="{60F606C1-9914-938D-0D53-57EFE56571F0}"/>
              </a:ext>
            </a:extLst>
          </p:cNvPr>
          <p:cNvSpPr txBox="1"/>
          <p:nvPr/>
        </p:nvSpPr>
        <p:spPr>
          <a:xfrm>
            <a:off x="3210127" y="2928666"/>
            <a:ext cx="4513634" cy="523220"/>
          </a:xfrm>
          <a:prstGeom prst="rect">
            <a:avLst/>
          </a:prstGeom>
          <a:noFill/>
        </p:spPr>
        <p:txBody>
          <a:bodyPr wrap="square" rtlCol="0">
            <a:spAutoFit/>
          </a:bodyPr>
          <a:lstStyle/>
          <a:p>
            <a:r>
              <a:rPr lang="en-US" sz="2800" dirty="0">
                <a:latin typeface="Papyrus" panose="020B0602040200020303" pitchFamily="34" charset="77"/>
              </a:rPr>
              <a:t>Your feelings will change!</a:t>
            </a:r>
          </a:p>
        </p:txBody>
      </p:sp>
      <p:sp>
        <p:nvSpPr>
          <p:cNvPr id="7" name="TextBox 6">
            <a:extLst>
              <a:ext uri="{FF2B5EF4-FFF2-40B4-BE49-F238E27FC236}">
                <a16:creationId xmlns:a16="http://schemas.microsoft.com/office/drawing/2014/main" id="{49E38DD7-A34D-FA20-59F4-768E0E6842CA}"/>
              </a:ext>
            </a:extLst>
          </p:cNvPr>
          <p:cNvSpPr txBox="1"/>
          <p:nvPr/>
        </p:nvSpPr>
        <p:spPr>
          <a:xfrm>
            <a:off x="3690400" y="3988340"/>
            <a:ext cx="4552544" cy="523220"/>
          </a:xfrm>
          <a:prstGeom prst="rect">
            <a:avLst/>
          </a:prstGeom>
          <a:noFill/>
        </p:spPr>
        <p:txBody>
          <a:bodyPr wrap="square" rtlCol="0">
            <a:spAutoFit/>
          </a:bodyPr>
          <a:lstStyle/>
          <a:p>
            <a:r>
              <a:rPr lang="en-US" sz="2800" dirty="0">
                <a:latin typeface="Marker Felt Thin" panose="02000400000000000000" pitchFamily="2" charset="77"/>
              </a:rPr>
              <a:t>New memories will be formed!</a:t>
            </a:r>
          </a:p>
        </p:txBody>
      </p:sp>
      <p:sp>
        <p:nvSpPr>
          <p:cNvPr id="11" name="TextBox 10">
            <a:extLst>
              <a:ext uri="{FF2B5EF4-FFF2-40B4-BE49-F238E27FC236}">
                <a16:creationId xmlns:a16="http://schemas.microsoft.com/office/drawing/2014/main" id="{86015C8D-E0B4-33A8-54E5-45E7E94FB8C3}"/>
              </a:ext>
            </a:extLst>
          </p:cNvPr>
          <p:cNvSpPr txBox="1"/>
          <p:nvPr/>
        </p:nvSpPr>
        <p:spPr>
          <a:xfrm>
            <a:off x="2566854" y="5127838"/>
            <a:ext cx="6157609" cy="954107"/>
          </a:xfrm>
          <a:prstGeom prst="rect">
            <a:avLst/>
          </a:prstGeom>
          <a:noFill/>
        </p:spPr>
        <p:txBody>
          <a:bodyPr wrap="square" rtlCol="0">
            <a:spAutoFit/>
          </a:bodyPr>
          <a:lstStyle/>
          <a:p>
            <a:pPr algn="ctr"/>
            <a:r>
              <a:rPr lang="en-US" sz="2800" dirty="0">
                <a:latin typeface="Apple Chancery" panose="03020702040506060504" pitchFamily="66" charset="-79"/>
                <a:cs typeface="Apple Chancery" panose="03020702040506060504" pitchFamily="66" charset="-79"/>
              </a:rPr>
              <a:t>It’s not always easy, but your life, as you once knew it, will never be the same!</a:t>
            </a:r>
          </a:p>
        </p:txBody>
      </p:sp>
      <p:sp>
        <p:nvSpPr>
          <p:cNvPr id="12" name="TextBox 11">
            <a:extLst>
              <a:ext uri="{FF2B5EF4-FFF2-40B4-BE49-F238E27FC236}">
                <a16:creationId xmlns:a16="http://schemas.microsoft.com/office/drawing/2014/main" id="{C4D2A005-5117-7D7C-E870-D34CD8B7B9AA}"/>
              </a:ext>
            </a:extLst>
          </p:cNvPr>
          <p:cNvSpPr txBox="1"/>
          <p:nvPr/>
        </p:nvSpPr>
        <p:spPr>
          <a:xfrm>
            <a:off x="5597362" y="6338132"/>
            <a:ext cx="3396763" cy="415498"/>
          </a:xfrm>
          <a:prstGeom prst="rect">
            <a:avLst/>
          </a:prstGeom>
          <a:noFill/>
        </p:spPr>
        <p:txBody>
          <a:bodyPr wrap="square" rtlCol="0">
            <a:spAutoFit/>
          </a:bodyPr>
          <a:lstStyle/>
          <a:p>
            <a:pPr algn="r"/>
            <a:r>
              <a:rPr lang="en-US" sz="1050" dirty="0">
                <a:solidFill>
                  <a:schemeClr val="accent1">
                    <a:lumMod val="60000"/>
                    <a:lumOff val="40000"/>
                  </a:schemeClr>
                </a:solidFill>
              </a:rPr>
              <a:t>Excerpt from </a:t>
            </a:r>
            <a:r>
              <a:rPr lang="en-US" sz="1050" i="1" dirty="0">
                <a:solidFill>
                  <a:schemeClr val="accent1">
                    <a:lumMod val="60000"/>
                    <a:lumOff val="40000"/>
                  </a:schemeClr>
                </a:solidFill>
              </a:rPr>
              <a:t>How Enlightenment Changes the Brain, </a:t>
            </a:r>
          </a:p>
          <a:p>
            <a:pPr algn="r"/>
            <a:r>
              <a:rPr lang="en-US" sz="1050" dirty="0">
                <a:solidFill>
                  <a:schemeClr val="accent1">
                    <a:lumMod val="60000"/>
                    <a:lumOff val="40000"/>
                  </a:schemeClr>
                </a:solidFill>
              </a:rPr>
              <a:t>Andrew Newberg &amp; Mark Waldman </a:t>
            </a:r>
          </a:p>
        </p:txBody>
      </p:sp>
    </p:spTree>
    <p:extLst>
      <p:ext uri="{BB962C8B-B14F-4D97-AF65-F5344CB8AC3E}">
        <p14:creationId xmlns:p14="http://schemas.microsoft.com/office/powerpoint/2010/main" val="408082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1A583D-DD44-A1CC-BD71-9B996975FB8D}"/>
              </a:ext>
            </a:extLst>
          </p:cNvPr>
          <p:cNvSpPr txBox="1"/>
          <p:nvPr/>
        </p:nvSpPr>
        <p:spPr>
          <a:xfrm>
            <a:off x="51694" y="6430465"/>
            <a:ext cx="2947481" cy="230832"/>
          </a:xfrm>
          <a:prstGeom prst="rect">
            <a:avLst/>
          </a:prstGeom>
          <a:noFill/>
        </p:spPr>
        <p:txBody>
          <a:bodyPr wrap="square" rtlCol="0">
            <a:spAutoFit/>
          </a:bodyPr>
          <a:lstStyle/>
          <a:p>
            <a:r>
              <a:rPr lang="en-US" sz="900" b="1" dirty="0">
                <a:solidFill>
                  <a:schemeClr val="tx1">
                    <a:lumMod val="50000"/>
                    <a:lumOff val="50000"/>
                  </a:schemeClr>
                </a:solidFill>
              </a:rPr>
              <a:t>© Bil &amp; Cher Holton, permission to </a:t>
            </a:r>
            <a:r>
              <a:rPr lang="en-US" sz="900" b="1" dirty="0" err="1">
                <a:solidFill>
                  <a:schemeClr val="tx1">
                    <a:lumMod val="50000"/>
                    <a:lumOff val="50000"/>
                  </a:schemeClr>
                </a:solidFill>
              </a:rPr>
              <a:t>ucfyp.org</a:t>
            </a:r>
            <a:endParaRPr lang="en-US" sz="900" b="1" dirty="0">
              <a:solidFill>
                <a:schemeClr val="tx1">
                  <a:lumMod val="50000"/>
                  <a:lumOff val="50000"/>
                </a:schemeClr>
              </a:solidFill>
            </a:endParaRPr>
          </a:p>
        </p:txBody>
      </p:sp>
      <p:sp>
        <p:nvSpPr>
          <p:cNvPr id="4" name="TextBox 3">
            <a:extLst>
              <a:ext uri="{FF2B5EF4-FFF2-40B4-BE49-F238E27FC236}">
                <a16:creationId xmlns:a16="http://schemas.microsoft.com/office/drawing/2014/main" id="{91AB9C22-15A6-9947-A2EF-27452D172CBC}"/>
              </a:ext>
            </a:extLst>
          </p:cNvPr>
          <p:cNvSpPr txBox="1"/>
          <p:nvPr/>
        </p:nvSpPr>
        <p:spPr>
          <a:xfrm rot="20652976">
            <a:off x="1540051" y="356227"/>
            <a:ext cx="1889090" cy="369332"/>
          </a:xfrm>
          <a:prstGeom prst="rect">
            <a:avLst/>
          </a:prstGeom>
          <a:noFill/>
        </p:spPr>
        <p:txBody>
          <a:bodyPr wrap="square" rtlCol="0">
            <a:spAutoFit/>
          </a:bodyPr>
          <a:lstStyle/>
          <a:p>
            <a:r>
              <a:rPr lang="en-US" dirty="0">
                <a:latin typeface="Apple Chancery" panose="03020702040506060504" pitchFamily="66" charset="-79"/>
                <a:cs typeface="Apple Chancery" panose="03020702040506060504" pitchFamily="66" charset="-79"/>
              </a:rPr>
              <a:t>Spiritual Practice</a:t>
            </a:r>
          </a:p>
        </p:txBody>
      </p:sp>
      <p:sp>
        <p:nvSpPr>
          <p:cNvPr id="5" name="TextBox 4">
            <a:extLst>
              <a:ext uri="{FF2B5EF4-FFF2-40B4-BE49-F238E27FC236}">
                <a16:creationId xmlns:a16="http://schemas.microsoft.com/office/drawing/2014/main" id="{AF789675-035F-146C-B354-202B95BBD510}"/>
              </a:ext>
            </a:extLst>
          </p:cNvPr>
          <p:cNvSpPr txBox="1"/>
          <p:nvPr/>
        </p:nvSpPr>
        <p:spPr>
          <a:xfrm>
            <a:off x="2946768" y="419624"/>
            <a:ext cx="3783660" cy="646331"/>
          </a:xfrm>
          <a:prstGeom prst="rect">
            <a:avLst/>
          </a:prstGeom>
          <a:noFill/>
        </p:spPr>
        <p:txBody>
          <a:bodyPr wrap="square" rtlCol="0">
            <a:spAutoFit/>
          </a:bodyPr>
          <a:lstStyle/>
          <a:p>
            <a:r>
              <a:rPr lang="en-US" sz="3600" dirty="0">
                <a:latin typeface="Papyrus" panose="020B0602040200020303" pitchFamily="34" charset="77"/>
              </a:rPr>
              <a:t>Cosmic Mirror</a:t>
            </a:r>
          </a:p>
        </p:txBody>
      </p:sp>
      <p:sp>
        <p:nvSpPr>
          <p:cNvPr id="9" name="TextBox 8">
            <a:extLst>
              <a:ext uri="{FF2B5EF4-FFF2-40B4-BE49-F238E27FC236}">
                <a16:creationId xmlns:a16="http://schemas.microsoft.com/office/drawing/2014/main" id="{86CAE4BE-53FA-6C4E-7F37-6D9AB81182AD}"/>
              </a:ext>
            </a:extLst>
          </p:cNvPr>
          <p:cNvSpPr txBox="1"/>
          <p:nvPr/>
        </p:nvSpPr>
        <p:spPr>
          <a:xfrm>
            <a:off x="1506786" y="1658001"/>
            <a:ext cx="5327541" cy="2739211"/>
          </a:xfrm>
          <a:prstGeom prst="rect">
            <a:avLst/>
          </a:prstGeom>
          <a:noFill/>
        </p:spPr>
        <p:txBody>
          <a:bodyPr wrap="square" rtlCol="0">
            <a:spAutoFit/>
          </a:bodyPr>
          <a:lstStyle/>
          <a:p>
            <a:pPr marL="285750" indent="-285750">
              <a:buFont typeface="Arial" panose="020B0604020202020204" pitchFamily="34" charset="0"/>
              <a:buChar char="•"/>
            </a:pPr>
            <a:r>
              <a:rPr lang="en-US" sz="1800" kern="0" dirty="0">
                <a:effectLst/>
                <a:latin typeface="Times" pitchFamily="2" charset="0"/>
                <a:ea typeface="Times New Roman" panose="02020603050405020304" pitchFamily="18" charset="0"/>
                <a:cs typeface="Times New Roman" panose="02020603050405020304" pitchFamily="18" charset="0"/>
              </a:rPr>
              <a:t>Using both your spiritual and psychological maturity in your current skin school experience, simply start by looking in a mirror and probe how well you’ve brought the </a:t>
            </a:r>
            <a:r>
              <a:rPr lang="en-US" sz="1800" i="1" kern="0" dirty="0">
                <a:effectLst/>
                <a:latin typeface="Times" pitchFamily="2" charset="0"/>
                <a:ea typeface="Times New Roman" panose="02020603050405020304" pitchFamily="18" charset="0"/>
                <a:cs typeface="Times New Roman" panose="02020603050405020304" pitchFamily="18" charset="0"/>
              </a:rPr>
              <a:t>poise</a:t>
            </a:r>
            <a:r>
              <a:rPr lang="en-US" sz="1800" kern="0" dirty="0">
                <a:effectLst/>
                <a:latin typeface="Times" pitchFamily="2" charset="0"/>
                <a:ea typeface="Times New Roman" panose="02020603050405020304" pitchFamily="18" charset="0"/>
                <a:cs typeface="Times New Roman" panose="02020603050405020304" pitchFamily="18" charset="0"/>
              </a:rPr>
              <a:t> of your Divine Nature to the </a:t>
            </a:r>
            <a:r>
              <a:rPr lang="en-US" sz="1800" i="1" kern="0" dirty="0">
                <a:effectLst/>
                <a:latin typeface="Times" pitchFamily="2" charset="0"/>
                <a:ea typeface="Times New Roman" panose="02020603050405020304" pitchFamily="18" charset="0"/>
                <a:cs typeface="Times New Roman" panose="02020603050405020304" pitchFamily="18" charset="0"/>
              </a:rPr>
              <a:t>noise</a:t>
            </a:r>
            <a:r>
              <a:rPr lang="en-US" sz="1800" kern="0" dirty="0">
                <a:effectLst/>
                <a:latin typeface="Times" pitchFamily="2" charset="0"/>
                <a:ea typeface="Times New Roman" panose="02020603050405020304" pitchFamily="18" charset="0"/>
                <a:cs typeface="Times New Roman" panose="02020603050405020304" pitchFamily="18" charset="0"/>
              </a:rPr>
              <a:t> of your current life circumstances. </a:t>
            </a:r>
          </a:p>
          <a:p>
            <a:pPr marL="285750" indent="-285750">
              <a:buFont typeface="Arial" panose="020B0604020202020204" pitchFamily="34" charset="0"/>
              <a:buChar char="•"/>
            </a:pPr>
            <a:endParaRPr lang="en-US" sz="1000" kern="0" dirty="0">
              <a:effectLst/>
              <a:latin typeface="Times"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kern="0" dirty="0">
                <a:effectLst/>
                <a:latin typeface="Times" pitchFamily="2" charset="0"/>
                <a:ea typeface="Times New Roman" panose="02020603050405020304" pitchFamily="18" charset="0"/>
                <a:cs typeface="Times New Roman" panose="02020603050405020304" pitchFamily="18" charset="0"/>
              </a:rPr>
              <a:t>Then eliminate negative thoughts, choices and actions (negative karmic influences) and reinforce positive thoughts, choices, and actions (positive karmic influences)! </a:t>
            </a:r>
          </a:p>
        </p:txBody>
      </p:sp>
      <p:pic>
        <p:nvPicPr>
          <p:cNvPr id="14" name="Picture 13">
            <a:extLst>
              <a:ext uri="{FF2B5EF4-FFF2-40B4-BE49-F238E27FC236}">
                <a16:creationId xmlns:a16="http://schemas.microsoft.com/office/drawing/2014/main" id="{CE571AD9-A43A-C5B1-D337-49A34F8649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46768" y="392072"/>
            <a:ext cx="3111500" cy="1714500"/>
          </a:xfrm>
          <a:prstGeom prst="rect">
            <a:avLst/>
          </a:prstGeom>
        </p:spPr>
      </p:pic>
      <p:grpSp>
        <p:nvGrpSpPr>
          <p:cNvPr id="20" name="Group 19">
            <a:extLst>
              <a:ext uri="{FF2B5EF4-FFF2-40B4-BE49-F238E27FC236}">
                <a16:creationId xmlns:a16="http://schemas.microsoft.com/office/drawing/2014/main" id="{642EB306-1028-57DA-6C11-A2025FAF0BE5}"/>
              </a:ext>
            </a:extLst>
          </p:cNvPr>
          <p:cNvGrpSpPr/>
          <p:nvPr/>
        </p:nvGrpSpPr>
        <p:grpSpPr>
          <a:xfrm>
            <a:off x="5867498" y="753979"/>
            <a:ext cx="4044744" cy="4044744"/>
            <a:chOff x="5867498" y="753979"/>
            <a:chExt cx="4044744" cy="4044744"/>
          </a:xfrm>
        </p:grpSpPr>
        <p:pic>
          <p:nvPicPr>
            <p:cNvPr id="11" name="Picture 10">
              <a:extLst>
                <a:ext uri="{FF2B5EF4-FFF2-40B4-BE49-F238E27FC236}">
                  <a16:creationId xmlns:a16="http://schemas.microsoft.com/office/drawing/2014/main" id="{539BBA70-55B8-D2B2-300C-8079D27BBD0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867498" y="753979"/>
              <a:ext cx="4044744" cy="4044744"/>
            </a:xfrm>
            <a:prstGeom prst="rect">
              <a:avLst/>
            </a:prstGeom>
          </p:spPr>
        </p:pic>
        <p:pic>
          <p:nvPicPr>
            <p:cNvPr id="19" name="Picture 18">
              <a:extLst>
                <a:ext uri="{FF2B5EF4-FFF2-40B4-BE49-F238E27FC236}">
                  <a16:creationId xmlns:a16="http://schemas.microsoft.com/office/drawing/2014/main" id="{33060CD1-7AAB-D532-0A09-BE9B4AA411AA}"/>
                </a:ext>
              </a:extLst>
            </p:cNvPr>
            <p:cNvPicPr>
              <a:picLocks noChangeAspect="1"/>
            </p:cNvPicPr>
            <p:nvPr/>
          </p:nvPicPr>
          <p:blipFill>
            <a:blip r:embed="rId6"/>
            <a:stretch>
              <a:fillRect/>
            </a:stretch>
          </p:blipFill>
          <p:spPr>
            <a:xfrm rot="174654">
              <a:off x="7338019" y="1275911"/>
              <a:ext cx="1095953" cy="1919663"/>
            </a:xfrm>
            <a:prstGeom prst="ellipse">
              <a:avLst/>
            </a:prstGeom>
            <a:ln>
              <a:noFill/>
            </a:ln>
            <a:effectLst>
              <a:softEdge rad="112500"/>
            </a:effectLst>
          </p:spPr>
        </p:pic>
      </p:grpSp>
      <p:sp>
        <p:nvSpPr>
          <p:cNvPr id="21" name="TextBox 20">
            <a:extLst>
              <a:ext uri="{FF2B5EF4-FFF2-40B4-BE49-F238E27FC236}">
                <a16:creationId xmlns:a16="http://schemas.microsoft.com/office/drawing/2014/main" id="{BF2FC53F-68F5-9DFF-E44C-8A1543F8CF7F}"/>
              </a:ext>
            </a:extLst>
          </p:cNvPr>
          <p:cNvSpPr txBox="1"/>
          <p:nvPr/>
        </p:nvSpPr>
        <p:spPr>
          <a:xfrm>
            <a:off x="2845436" y="4947827"/>
            <a:ext cx="6425663" cy="1477328"/>
          </a:xfrm>
          <a:prstGeom prst="rect">
            <a:avLst/>
          </a:prstGeom>
          <a:noFill/>
        </p:spPr>
        <p:txBody>
          <a:bodyPr wrap="square" rtlCol="0">
            <a:spAutoFit/>
          </a:bodyPr>
          <a:lstStyle/>
          <a:p>
            <a:r>
              <a:rPr lang="en-US" sz="1800" i="1" kern="0" dirty="0">
                <a:effectLst/>
                <a:latin typeface="Times" pitchFamily="2" charset="0"/>
                <a:ea typeface="Times New Roman" panose="02020603050405020304" pitchFamily="18" charset="0"/>
                <a:cs typeface="Times New Roman" panose="02020603050405020304" pitchFamily="18" charset="0"/>
              </a:rPr>
              <a:t>When you do that, having looked at yourself in the proverbial mirror turns out to be a Cosmic Mirror that helps you set your course of actions straight. Lightening, and hopefully eliminating, your negative karmic load will help you make your present life much more happy, healthy, wealthy, and wise!</a:t>
            </a:r>
            <a:r>
              <a:rPr lang="en-US" i="1" dirty="0">
                <a:effectLst/>
              </a:rPr>
              <a:t> </a:t>
            </a:r>
            <a:endParaRPr lang="en-US" i="1" dirty="0"/>
          </a:p>
        </p:txBody>
      </p:sp>
      <p:pic>
        <p:nvPicPr>
          <p:cNvPr id="23" name="Picture 22">
            <a:extLst>
              <a:ext uri="{FF2B5EF4-FFF2-40B4-BE49-F238E27FC236}">
                <a16:creationId xmlns:a16="http://schemas.microsoft.com/office/drawing/2014/main" id="{A2BD26C4-3EB9-B703-A95E-2C6C3C19560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35531" y="4455176"/>
            <a:ext cx="127000" cy="127000"/>
          </a:xfrm>
          <a:prstGeom prst="rect">
            <a:avLst/>
          </a:prstGeom>
        </p:spPr>
      </p:pic>
      <p:pic>
        <p:nvPicPr>
          <p:cNvPr id="26" name="Picture 25">
            <a:extLst>
              <a:ext uri="{FF2B5EF4-FFF2-40B4-BE49-F238E27FC236}">
                <a16:creationId xmlns:a16="http://schemas.microsoft.com/office/drawing/2014/main" id="{CA5502C9-45FB-AF19-E1C8-08FFCAD00F8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602073" y="4017284"/>
            <a:ext cx="3708400" cy="1260771"/>
          </a:xfrm>
          <a:prstGeom prst="rect">
            <a:avLst/>
          </a:prstGeom>
        </p:spPr>
      </p:pic>
    </p:spTree>
    <p:extLst>
      <p:ext uri="{BB962C8B-B14F-4D97-AF65-F5344CB8AC3E}">
        <p14:creationId xmlns:p14="http://schemas.microsoft.com/office/powerpoint/2010/main" val="2277373068"/>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143</TotalTime>
  <Words>481</Words>
  <Application>Microsoft Macintosh PowerPoint</Application>
  <PresentationFormat>On-screen Show (4:3)</PresentationFormat>
  <Paragraphs>46</Paragraphs>
  <Slides>9</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vt:i4>
      </vt:variant>
    </vt:vector>
  </HeadingPairs>
  <TitlesOfParts>
    <vt:vector size="25" baseType="lpstr">
      <vt:lpstr>Apple Chancery</vt:lpstr>
      <vt:lpstr>Arial</vt:lpstr>
      <vt:lpstr>Arial Narrow</vt:lpstr>
      <vt:lpstr>Arial Rounded MT Bold</vt:lpstr>
      <vt:lpstr>Bauhaus 93</vt:lpstr>
      <vt:lpstr>Calibri</vt:lpstr>
      <vt:lpstr>Chalkduster</vt:lpstr>
      <vt:lpstr>Curlz MT</vt:lpstr>
      <vt:lpstr>Desdemona</vt:lpstr>
      <vt:lpstr>Lucida Calligraphy</vt:lpstr>
      <vt:lpstr>Marker Felt Thin</vt:lpstr>
      <vt:lpstr>Marker Felt Wide</vt:lpstr>
      <vt:lpstr>Papyrus</vt:lpstr>
      <vt:lpstr>Times</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 Holton</dc:creator>
  <cp:lastModifiedBy>Cher Holton</cp:lastModifiedBy>
  <cp:revision>7</cp:revision>
  <dcterms:created xsi:type="dcterms:W3CDTF">2023-08-02T17:49:30Z</dcterms:created>
  <dcterms:modified xsi:type="dcterms:W3CDTF">2023-08-06T13:15:42Z</dcterms:modified>
</cp:coreProperties>
</file>