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405"/>
  </p:normalViewPr>
  <p:slideViewPr>
    <p:cSldViewPr snapToGrid="0">
      <p:cViewPr varScale="1">
        <p:scale>
          <a:sx n="131" d="100"/>
          <a:sy n="131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7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5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8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0821-76D1-EE4F-8CFB-B6FA4277B33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5CBF-4315-7047-A51C-12BD2C9529DE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0164-BD0F-DE4E-BDB6-C839A04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82659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elebrate-party-joy-fun-happy-954796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blogs.ed.ac.uk/geosciences/2019/12/reflection-an-essential-aspect-of-self-ca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1A583D-DD44-A1CC-BD71-9B996975FB8D}"/>
              </a:ext>
            </a:extLst>
          </p:cNvPr>
          <p:cNvSpPr txBox="1"/>
          <p:nvPr/>
        </p:nvSpPr>
        <p:spPr>
          <a:xfrm>
            <a:off x="51694" y="6430465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GlobCntr-RoundLogo.png">
            <a:extLst>
              <a:ext uri="{FF2B5EF4-FFF2-40B4-BE49-F238E27FC236}">
                <a16:creationId xmlns:a16="http://schemas.microsoft.com/office/drawing/2014/main" id="{F43EB766-974F-C0A8-D2C0-C1E08501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30" y="289004"/>
            <a:ext cx="1879140" cy="18392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4647E7-82CC-60A8-1482-2E55AABB1BB4}"/>
              </a:ext>
            </a:extLst>
          </p:cNvPr>
          <p:cNvSpPr txBox="1">
            <a:spLocks/>
          </p:cNvSpPr>
          <p:nvPr/>
        </p:nvSpPr>
        <p:spPr>
          <a:xfrm>
            <a:off x="2604298" y="779096"/>
            <a:ext cx="6275694" cy="10385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70C0"/>
                </a:solidFill>
                <a:latin typeface="Apple Chancery"/>
                <a:cs typeface="Apple Chancery"/>
              </a:rPr>
              <a:t>Welcome Home!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BE550-E4FA-1E21-097D-AE3ABF0618C9}"/>
              </a:ext>
            </a:extLst>
          </p:cNvPr>
          <p:cNvSpPr txBox="1"/>
          <p:nvPr/>
        </p:nvSpPr>
        <p:spPr>
          <a:xfrm>
            <a:off x="2525114" y="2022410"/>
            <a:ext cx="643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pple Chancery"/>
                <a:cs typeface="Apple Chancery"/>
              </a:rPr>
              <a:t>Unity Center for Y</a:t>
            </a:r>
            <a:r>
              <a:rPr lang="en-US" sz="2800" dirty="0">
                <a:solidFill>
                  <a:srgbClr val="0070C0"/>
                </a:solidFill>
                <a:latin typeface="Wingdings" pitchFamily="2" charset="2"/>
                <a:cs typeface="Apple Chancery"/>
              </a:rPr>
              <a:t>[</a:t>
            </a:r>
            <a:r>
              <a:rPr lang="en-US" sz="2800" dirty="0">
                <a:solidFill>
                  <a:srgbClr val="0070C0"/>
                </a:solidFill>
                <a:latin typeface="Apple Chancery"/>
                <a:cs typeface="Apple Chancery"/>
              </a:rPr>
              <a:t>Universal Prosperity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B76977-7FBB-EB4C-45D0-8522A9107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6053">
            <a:off x="3387838" y="4236836"/>
            <a:ext cx="1116335" cy="1719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5A7F74-6805-BF48-638E-958B08B7D237}"/>
              </a:ext>
            </a:extLst>
          </p:cNvPr>
          <p:cNvSpPr txBox="1"/>
          <p:nvPr/>
        </p:nvSpPr>
        <p:spPr>
          <a:xfrm>
            <a:off x="3873598" y="5247588"/>
            <a:ext cx="419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pple Chancery"/>
                <a:cs typeface="Apple Chancery"/>
              </a:rPr>
              <a:t>Revs. Drs. Bil &amp; Cher Holton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4CCC1B-C8A9-8354-FBA4-E7B12D648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169" y="2953367"/>
            <a:ext cx="2715658" cy="17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6B5B23-8DBE-17DC-7F3E-1C7C7C4D43E4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6372E-BCD3-412B-8D1F-B600CF3B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496" y="543265"/>
            <a:ext cx="3794504" cy="2532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2C6BA6-60B0-AEF1-4D05-BED6075DA8AA}"/>
              </a:ext>
            </a:extLst>
          </p:cNvPr>
          <p:cNvSpPr txBox="1"/>
          <p:nvPr/>
        </p:nvSpPr>
        <p:spPr>
          <a:xfrm>
            <a:off x="2577829" y="4640093"/>
            <a:ext cx="6157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77"/>
              </a:rPr>
              <a:t>What does “Being Kind to Yourself” mean to you?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A6E18-4934-65AB-1020-C05EB5983DAD}"/>
              </a:ext>
            </a:extLst>
          </p:cNvPr>
          <p:cNvSpPr/>
          <p:nvPr/>
        </p:nvSpPr>
        <p:spPr>
          <a:xfrm>
            <a:off x="7237379" y="-603115"/>
            <a:ext cx="2558374" cy="2412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F6EBF-6D20-058A-BA0C-F6F2CC96E4E2}"/>
              </a:ext>
            </a:extLst>
          </p:cNvPr>
          <p:cNvSpPr txBox="1"/>
          <p:nvPr/>
        </p:nvSpPr>
        <p:spPr>
          <a:xfrm rot="1555718">
            <a:off x="7369382" y="420453"/>
            <a:ext cx="167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radley Hand" pitchFamily="2" charset="77"/>
              </a:rPr>
              <a:t>Reflection Question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FA5EFC-23A2-C28D-DA7D-688FB71C71DE}"/>
              </a:ext>
            </a:extLst>
          </p:cNvPr>
          <p:cNvSpPr txBox="1"/>
          <p:nvPr/>
        </p:nvSpPr>
        <p:spPr>
          <a:xfrm>
            <a:off x="0" y="6512906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BA7D-919A-D949-BCDF-D61CD42AF6BB}"/>
              </a:ext>
            </a:extLst>
          </p:cNvPr>
          <p:cNvSpPr txBox="1"/>
          <p:nvPr/>
        </p:nvSpPr>
        <p:spPr>
          <a:xfrm>
            <a:off x="6575898" y="6512906"/>
            <a:ext cx="321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Image: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dreamstime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_234424212,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380283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6B5B23-8DBE-17DC-7F3E-1C7C7C4D43E4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6372E-BCD3-412B-8D1F-B600CF3B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496" y="543265"/>
            <a:ext cx="3794504" cy="2532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2C6BA6-60B0-AEF1-4D05-BED6075DA8AA}"/>
              </a:ext>
            </a:extLst>
          </p:cNvPr>
          <p:cNvSpPr txBox="1"/>
          <p:nvPr/>
        </p:nvSpPr>
        <p:spPr>
          <a:xfrm>
            <a:off x="1955259" y="4252632"/>
            <a:ext cx="69066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77"/>
              </a:rPr>
              <a:t>How do you allow unrealistic expectations and comparisons to affect your ability to be kind to yourself?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A6E18-4934-65AB-1020-C05EB5983DAD}"/>
              </a:ext>
            </a:extLst>
          </p:cNvPr>
          <p:cNvSpPr/>
          <p:nvPr/>
        </p:nvSpPr>
        <p:spPr>
          <a:xfrm>
            <a:off x="7237379" y="-603115"/>
            <a:ext cx="2558374" cy="2412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F6EBF-6D20-058A-BA0C-F6F2CC96E4E2}"/>
              </a:ext>
            </a:extLst>
          </p:cNvPr>
          <p:cNvSpPr txBox="1"/>
          <p:nvPr/>
        </p:nvSpPr>
        <p:spPr>
          <a:xfrm rot="1555718">
            <a:off x="7369382" y="420453"/>
            <a:ext cx="167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radley Hand" pitchFamily="2" charset="77"/>
              </a:rPr>
              <a:t>Reflection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61194-0BBC-9201-80FB-E3AE5257F2C1}"/>
              </a:ext>
            </a:extLst>
          </p:cNvPr>
          <p:cNvSpPr txBox="1"/>
          <p:nvPr/>
        </p:nvSpPr>
        <p:spPr>
          <a:xfrm>
            <a:off x="0" y="6551062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EFE41-98C1-CB10-05B5-DD5E4369C082}"/>
              </a:ext>
            </a:extLst>
          </p:cNvPr>
          <p:cNvSpPr txBox="1"/>
          <p:nvPr/>
        </p:nvSpPr>
        <p:spPr>
          <a:xfrm>
            <a:off x="6575898" y="6551062"/>
            <a:ext cx="321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Image: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dreamstime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_234424212,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33899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6B5B23-8DBE-17DC-7F3E-1C7C7C4D43E4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6372E-BCD3-412B-8D1F-B600CF3B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496" y="543265"/>
            <a:ext cx="3794504" cy="2532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2C6BA6-60B0-AEF1-4D05-BED6075DA8AA}"/>
              </a:ext>
            </a:extLst>
          </p:cNvPr>
          <p:cNvSpPr txBox="1"/>
          <p:nvPr/>
        </p:nvSpPr>
        <p:spPr>
          <a:xfrm>
            <a:off x="1692612" y="4252632"/>
            <a:ext cx="7159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77"/>
              </a:rPr>
              <a:t>How can you extend the same level of kindness to yourself that you extend to others?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A6E18-4934-65AB-1020-C05EB5983DAD}"/>
              </a:ext>
            </a:extLst>
          </p:cNvPr>
          <p:cNvSpPr/>
          <p:nvPr/>
        </p:nvSpPr>
        <p:spPr>
          <a:xfrm>
            <a:off x="7237379" y="-603115"/>
            <a:ext cx="2558374" cy="2412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F6EBF-6D20-058A-BA0C-F6F2CC96E4E2}"/>
              </a:ext>
            </a:extLst>
          </p:cNvPr>
          <p:cNvSpPr txBox="1"/>
          <p:nvPr/>
        </p:nvSpPr>
        <p:spPr>
          <a:xfrm rot="1555718">
            <a:off x="7369382" y="420453"/>
            <a:ext cx="167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radley Hand" pitchFamily="2" charset="77"/>
              </a:rPr>
              <a:t>Reflection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158BC-BF5F-581E-E561-C3F8B75CEBB1}"/>
              </a:ext>
            </a:extLst>
          </p:cNvPr>
          <p:cNvSpPr txBox="1"/>
          <p:nvPr/>
        </p:nvSpPr>
        <p:spPr>
          <a:xfrm>
            <a:off x="0" y="6512906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24BDA-905B-4C9E-C867-70D63F1EADD4}"/>
              </a:ext>
            </a:extLst>
          </p:cNvPr>
          <p:cNvSpPr txBox="1"/>
          <p:nvPr/>
        </p:nvSpPr>
        <p:spPr>
          <a:xfrm>
            <a:off x="6575898" y="6512906"/>
            <a:ext cx="321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Image: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dreamstime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_234424212,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316188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6B5B23-8DBE-17DC-7F3E-1C7C7C4D43E4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6372E-BCD3-412B-8D1F-B600CF3B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496" y="543265"/>
            <a:ext cx="3794504" cy="2532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2C6BA6-60B0-AEF1-4D05-BED6075DA8AA}"/>
              </a:ext>
            </a:extLst>
          </p:cNvPr>
          <p:cNvSpPr txBox="1"/>
          <p:nvPr/>
        </p:nvSpPr>
        <p:spPr>
          <a:xfrm>
            <a:off x="1060315" y="4095425"/>
            <a:ext cx="7947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77"/>
              </a:rPr>
              <a:t>How can you make self-kindness a consistent and integral part of your life … especially during challenging times?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A6E18-4934-65AB-1020-C05EB5983DAD}"/>
              </a:ext>
            </a:extLst>
          </p:cNvPr>
          <p:cNvSpPr/>
          <p:nvPr/>
        </p:nvSpPr>
        <p:spPr>
          <a:xfrm>
            <a:off x="7237379" y="-603115"/>
            <a:ext cx="2558374" cy="2412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F6EBF-6D20-058A-BA0C-F6F2CC96E4E2}"/>
              </a:ext>
            </a:extLst>
          </p:cNvPr>
          <p:cNvSpPr txBox="1"/>
          <p:nvPr/>
        </p:nvSpPr>
        <p:spPr>
          <a:xfrm rot="1555718">
            <a:off x="7369382" y="420453"/>
            <a:ext cx="167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radley Hand" pitchFamily="2" charset="77"/>
              </a:rPr>
              <a:t>Reflection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C4BC9-ABC7-A91D-6C41-BB9CEAF11E48}"/>
              </a:ext>
            </a:extLst>
          </p:cNvPr>
          <p:cNvSpPr txBox="1"/>
          <p:nvPr/>
        </p:nvSpPr>
        <p:spPr>
          <a:xfrm>
            <a:off x="0" y="6512906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F191A-9197-7835-C74B-FEEACF317B87}"/>
              </a:ext>
            </a:extLst>
          </p:cNvPr>
          <p:cNvSpPr txBox="1"/>
          <p:nvPr/>
        </p:nvSpPr>
        <p:spPr>
          <a:xfrm>
            <a:off x="6575898" y="6512906"/>
            <a:ext cx="321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Image: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dreamstime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_234424212,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281999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6B5B23-8DBE-17DC-7F3E-1C7C7C4D43E4}"/>
              </a:ext>
            </a:extLst>
          </p:cNvPr>
          <p:cNvSpPr txBox="1"/>
          <p:nvPr/>
        </p:nvSpPr>
        <p:spPr>
          <a:xfrm>
            <a:off x="1525434" y="1965682"/>
            <a:ext cx="5924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Conduct a Self-Compassion Meditation</a:t>
            </a:r>
            <a:r>
              <a:rPr lang="en-US" dirty="0"/>
              <a:t>: In a meditative state, visualize sending love and kindness to yourself. Imagine being surrounded and enfolded by a warm and healing light, offering yourself forgiveness and understanding.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6372E-BCD3-412B-8D1F-B600CF3B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5" y="196703"/>
            <a:ext cx="2209061" cy="1474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1FA6E18-4934-65AB-1020-C05EB5983DAD}"/>
              </a:ext>
            </a:extLst>
          </p:cNvPr>
          <p:cNvSpPr/>
          <p:nvPr/>
        </p:nvSpPr>
        <p:spPr>
          <a:xfrm>
            <a:off x="7237379" y="-603115"/>
            <a:ext cx="2558374" cy="2412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F6EBF-6D20-058A-BA0C-F6F2CC96E4E2}"/>
              </a:ext>
            </a:extLst>
          </p:cNvPr>
          <p:cNvSpPr txBox="1"/>
          <p:nvPr/>
        </p:nvSpPr>
        <p:spPr>
          <a:xfrm rot="1555718">
            <a:off x="7369382" y="420453"/>
            <a:ext cx="167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radley Hand" pitchFamily="2" charset="77"/>
              </a:rPr>
              <a:t>Spiritual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A7F75-50B9-DBCE-290E-BF49551CF848}"/>
              </a:ext>
            </a:extLst>
          </p:cNvPr>
          <p:cNvSpPr txBox="1"/>
          <p:nvPr/>
        </p:nvSpPr>
        <p:spPr>
          <a:xfrm>
            <a:off x="0" y="6545881"/>
            <a:ext cx="2947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Bil &amp; Cher Holton, permission to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ucfyp.org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E7394-EEAE-7934-F02F-FCD7A754BFA2}"/>
              </a:ext>
            </a:extLst>
          </p:cNvPr>
          <p:cNvSpPr txBox="1"/>
          <p:nvPr/>
        </p:nvSpPr>
        <p:spPr>
          <a:xfrm>
            <a:off x="2764737" y="266275"/>
            <a:ext cx="4490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adley Hand" pitchFamily="2" charset="77"/>
              </a:rPr>
              <a:t>Here are 3 techniques to put into practice immediately to help you value the Extraordinary You by Being Kind to Yourself!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0E18B-E832-EEDB-5FEB-045554FA5E21}"/>
              </a:ext>
            </a:extLst>
          </p:cNvPr>
          <p:cNvSpPr txBox="1"/>
          <p:nvPr/>
        </p:nvSpPr>
        <p:spPr>
          <a:xfrm>
            <a:off x="2999176" y="3295758"/>
            <a:ext cx="5775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Conduct a Personal Pep Rally</a:t>
            </a:r>
            <a:r>
              <a:rPr lang="en-US" dirty="0"/>
              <a:t>: Think about what you want to celebrate about yourself – what you are proud of – how you’ve grown and evolved – how you’ve handled situations, etc. Then spend time cheering out loud for yourself, patting yourself on the back, and creating the environment of a Personal Pep Rally celebrating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3AAA4-A405-372D-1F55-E085987B81AE}"/>
              </a:ext>
            </a:extLst>
          </p:cNvPr>
          <p:cNvSpPr txBox="1"/>
          <p:nvPr/>
        </p:nvSpPr>
        <p:spPr>
          <a:xfrm>
            <a:off x="1360063" y="5175335"/>
            <a:ext cx="6254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Play the Flip Side! </a:t>
            </a:r>
            <a:r>
              <a:rPr lang="en-US" dirty="0"/>
              <a:t>When you notice self-criticism arising, gently redirect your thoughts by flipping the criticism to understanding, acceptance, and a recognition of your Personal Power in every situation! Remind yourself you deserve love and compassion, right here, right now!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1C27A-10D2-8DE6-4D4C-E3E7CB9E8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49579" y="2025575"/>
            <a:ext cx="1447341" cy="964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FD47CB-1411-F30D-704F-44786C67F2F4}"/>
              </a:ext>
            </a:extLst>
          </p:cNvPr>
          <p:cNvSpPr txBox="1"/>
          <p:nvPr/>
        </p:nvSpPr>
        <p:spPr>
          <a:xfrm>
            <a:off x="6196521" y="6458352"/>
            <a:ext cx="318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Image: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dreamstime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_234424212, with permission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3 Images licensed under CCBY &amp; CCBY-NC, with permission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7B3CF5-3FDD-4F33-93EB-A296B2BA8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6868" y="3371145"/>
            <a:ext cx="1757869" cy="1358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D68B6C-528A-F330-6625-2577C75CD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129161">
            <a:off x="7318524" y="5397250"/>
            <a:ext cx="1680631" cy="6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0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299</TotalTime>
  <Words>379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Apple Chancery</vt:lpstr>
      <vt:lpstr>Arial</vt:lpstr>
      <vt:lpstr>Bradley Hand</vt:lpstr>
      <vt:lpstr>Calibri</vt:lpstr>
      <vt:lpstr>Lucida Calligraphy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 Holton</dc:creator>
  <cp:lastModifiedBy>Cher Holton</cp:lastModifiedBy>
  <cp:revision>13</cp:revision>
  <dcterms:created xsi:type="dcterms:W3CDTF">2023-08-02T17:49:30Z</dcterms:created>
  <dcterms:modified xsi:type="dcterms:W3CDTF">2023-08-19T18:52:17Z</dcterms:modified>
</cp:coreProperties>
</file>